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ns0:sld xmlns:ns0="http://schemas.openxmlformats.org/presentationml/2006/main" xmlns:ns1="http://schemas.openxmlformats.org/drawingml/2006/main" xmlns:ns2="http://schemas.openxmlformats.org/officeDocument/2006/relationships">
  <ns0:cSld>
    <ns0:spTree>
      <ns0:nvGrpSpPr>
        <ns0:cNvPr id="91" name="Shape 91"/>
        <ns0:cNvGrpSpPr/>
        <ns0:nvPr/>
      </ns0:nvGrpSpPr>
      <ns0:grpSpPr>
        <ns1:xfrm>
          <ns1:off x="0" y="0"/>
          <ns1:ext cx="0" cy="0"/>
          <ns1:chOff x="0" y="0"/>
          <ns1:chExt cx="0" cy="0"/>
        </ns1:xfrm>
      </ns0:grpSpPr>
      <ns0:pic>
        <ns0:nvPicPr>
          <ns0:cNvPr descr="背景パターン" id="92" name="Google Shape;92;p1"/>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grpSp>
        <ns0:nvGrpSpPr>
          <ns0:cNvPr id="93" name="Google Shape;93;p1"/>
          <ns0:cNvGrpSpPr/>
          <ns0:nvPr/>
        </ns0:nvGrpSpPr>
        <ns0:grpSpPr>
          <ns1:xfrm>
            <ns1:off x="3605535" y="4582570"/>
            <ns1:ext cx="7456473" cy="907621"/>
            <ns1:chOff x="1460591" y="5342640"/>
            <ns1:chExt cx="9380206" cy="1145208"/>
          </ns1:xfrm>
        </ns0:grpSpPr>
        <ns0:grpSp>
          <ns0:nvGrpSpPr>
            <ns0:cNvPr id="94" name="Google Shape;94;p1"/>
            <ns0:cNvGrpSpPr/>
            <ns0:nvPr/>
          </ns0:nvGrpSpPr>
          <ns0:grpSpPr>
            <ns1:xfrm>
              <ns1:off x="1460591" y="5342641"/>
              <ns1:ext cx="2539613" cy="812320"/>
              <ns1:chOff x="1326772" y="5067191"/>
              <ns1:chExt cx="2539613" cy="812320"/>
            </ns1:xfrm>
          </ns0:grpSpPr>
          <ns0:pic>
            <ns0:nvPicPr>
              <ns0:cNvPr descr="ロゴ&#10;&#10;自動的に生成された説明" id="95" name="Google Shape;95;p1"/>
              <ns0:cNvPicPr preferRelativeResize="0"/>
              <ns0:nvPr/>
            </ns0:nvPicPr>
            <ns0:blipFill rotWithShape="1">
              <ns1:blip ns2:embed="rId4">
                <ns1:alphaModFix/>
              </ns1:blip>
              <ns1:srcRect b="0" l="0" r="0" t="0"/>
              <ns1:stretch/>
            </ns0:blipFill>
            <ns0:spPr>
              <ns1:xfrm>
                <ns1:off x="1326772"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6" name="Google Shape;96;p1"/>
              <ns0:cNvSpPr txBox="1"/>
              <ns0:nvPr/>
            </ns0:nvSpPr>
            <ns0:spPr>
              <ns1:xfrm>
                <ns1:off x="2057719" y="5161128"/>
                <ns1:ext cx="1808666"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with strong customer attraction</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97" name="Google Shape;97;p1"/>
            <ns0:cNvGrpSpPr/>
            <ns0:nvPr/>
          </ns0:nvGrpSpPr>
          <ns0:grpSpPr>
            <ns1:xfrm>
              <ns1:off x="4099023" y="5342640"/>
              <ns1:ext cx="3845154" cy="812320"/>
              <ns1:chOff x="4326716" y="5067190"/>
              <ns1:chExt cx="3845154" cy="812320"/>
            </ns1:xfrm>
          </ns0:grpSpPr>
          <ns0:pic>
            <ns0:nvPicPr>
              <ns0:cNvPr descr="ロゴ&#10;&#10;自動的に生成された説明" id="98" name="Google Shape;98;p1"/>
              <ns0:cNvPicPr preferRelativeResize="0"/>
              <ns0:nvPr/>
            </ns0:nvPicPr>
            <ns0:blipFill rotWithShape="1">
              <ns1:blip ns2:embed="rId4">
                <ns1:alphaModFix/>
              </ns1:blip>
              <ns1:srcRect b="0" l="0" r="0" t="0"/>
              <ns1:stretch/>
            </ns0:blipFill>
            <ns0:spPr>
              <ns1:xfrm>
                <ns1:off x="4326716" y="5067190"/>
                <ns1:ext cx="718659" cy="803388"/>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9" name="Google Shape;99;p1"/>
              <ns0:cNvSpPr txBox="1"/>
              <ns0:nvPr/>
            </ns0:nvSpPr>
            <ns0:spPr>
              <ns1:xfrm>
                <ns1:off x="5071079" y="5161127"/>
                <ns1:ext cx="3100791"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acquiring new business negotiations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100" name="Google Shape;100;p1"/>
            <ns0:cNvGrpSpPr/>
            <ns0:nvPr/>
          </ns0:nvGrpSpPr>
          <ns0:grpSpPr>
            <ns1:xfrm>
              <ns1:off x="7604531" y="5342641"/>
              <ns1:ext cx="2898584" cy="812320"/>
              <ns1:chOff x="8374484" y="5067191"/>
              <ns1:chExt cx="2898584" cy="812320"/>
            </ns1:xfrm>
          </ns0:grpSpPr>
          <ns0:pic>
            <ns0:nvPicPr>
              <ns0:cNvPr descr="ロゴ&#10;&#10;自動的に生成された説明" id="101" name="Google Shape;101;p1"/>
              <ns0:cNvPicPr preferRelativeResize="0"/>
              <ns0:nvPr/>
            </ns0:nvPicPr>
            <ns0:blipFill rotWithShape="1">
              <ns1:blip ns2:embed="rId4">
                <ns1:alphaModFix/>
              </ns1:blip>
              <ns1:srcRect b="0" l="0" r="0" t="0"/>
              <ns1:stretch/>
            </ns0:blipFill>
            <ns0:spPr>
              <ns1:xfrm>
                <ns1:off x="8374484"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102" name="Google Shape;102;p1"/>
              <ns0:cNvSpPr txBox="1"/>
              <ns0:nvPr/>
            </ns0:nvSpPr>
            <ns0:spPr>
              <ns1:xfrm>
                <ns1:off x="9115408" y="5161128"/>
                <ns1:ext cx="2157660"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chosen by IT managers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sp>
          <ns0:nvSpPr>
            <ns0:cNvPr id="103" name="Google Shape;103;p1"/>
            <ns0:cNvSpPr txBox="1"/>
            <ns0:nvPr/>
          </ns0:nvSpPr>
          <ns0:spPr>
            <ns1:xfrm>
              <ns1:off x="6365812" y="6235477"/>
              <ns1:ext cx="4474985" cy="2523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pic>
        <ns0:nvPicPr>
          <ns0:cNvPr descr="黒い背景に白い文字がある&#10;&#10;中程度の精度で自動的に生成された説明" id="104" name="Google Shape;104;p1"/>
          <ns0:cNvPicPr preferRelativeResize="0"/>
          <ns0:nvPr/>
        </ns0:nvPicPr>
        <ns0:blipFill rotWithShape="1">
          <ns1:blip ns2:embed="rId5">
            <ns1:alphaModFix/>
          </ns1:blip>
          <ns1:srcRect b="0" l="0" r="0" t="0"/>
          <ns1:stretch/>
        </ns0:blipFill>
        <ns0:spPr>
          <ns1:xfrm>
            <ns1:off x="739971" y="1349444"/>
            <ns1:ext cx="3224904" cy="3224904"/>
          </ns1:xfrm>
          <ns1:prstGeom prst="rect">
            <ns1:avLst/>
          </ns1:prstGeom>
          <ns1:noFill/>
          <ns1:ln>
            <ns1:noFill/>
          </ns1:ln>
        </ns0:spPr>
      </ns0:pic>
      <ns0:sp>
        <ns0:nvSpPr>
          <ns0:cNvPr id="105" name="Google Shape;105;p1"/>
          <ns0:cNvSpPr txBox="1"/>
          <ns0:nvPr>
            <ns0:ph type="ctrTitle"/>
          </ns0:nvPr>
        </ns0:nvSpPr>
        <ns0:spPr>
          <ns1:xfrm>
            <ns1:off x="3750500" y="2705929"/>
            <ns1:ext cx="7225176" cy="1602700"/>
          </ns1:xfrm>
          <ns1:prstGeom prst="rect">
            <ns1:avLst/>
          </ns1:prstGeom>
          <ns1:noFill/>
          <ns1:ln>
            <ns1:noFill/>
          </ns1:ln>
        </ns0:spPr>
        <ns0:txBody>
          <ns1:bodyPr anchorCtr="0" anchor="b" bIns="45700" lIns="91425" spcFirstLastPara="1" rIns="91425" wrap="square" tIns="45700">
            <ns1:noAutofit/>
          </ns1:bodyPr>
          <ns1:lstStyle/>
          <ns1:p>
            <ns1:pPr indent="0" lvl="0" marL="0" rtl="0" algn="l">
              <ns1:lnSpc>
                <ns1:spcPct val="100000"/>
              </ns1:lnSpc>
              <ns1:spcBef>
                <ns1:spcPts val="0"/>
              </ns1:spcBef>
              <ns1:spcAft>
                <ns1:spcPts val="0"/>
              </ns1:spcAft>
              <ns1:buSzPts val="6000"/>
              <ns1:buNone/>
            </ns1:pPr>
            <ns1:r>
              <ns1:rPr b="1" lang="ja-JP" sz="3600">
                <ns1:solidFill>
                  <ns1:schemeClr val="lt1"/>
                </ns1:solidFill>
                <ns1:latin typeface="BIZ UDPGothic"/>
                <ns1:ea typeface="BIZ UDPGothic"/>
                <ns1:cs typeface="BIZ UDPGothic"/>
                <ns1:sym typeface="BIZ UDPGothic"/>
              </ns1:rPr>
              <ns1:t>"Serious"</ns1:t>
            </ns1:r>
            <ns1:r>
              <ns1:rPr b="1" lang="ja-JP" sz="2400">
                <ns1:solidFill>
                  <ns1:schemeClr val="lt1"/>
                </ns1:solidFill>
                <ns1:latin typeface="BIZ UDPGothic"/>
                <ns1:ea typeface="BIZ UDPGothic"/>
                <ns1:cs typeface="BIZ UDPGothic"/>
                <ns1:sym typeface="BIZ UDPGothic"/>
              </ns1:rPr>
              <ns1:t> B2B mark</ns1:t>
            </ns1:r>
            <ns1:r>
              <ns1:rPr b="1" lang="ja-JP" sz="3600">
                <ns1:solidFill>
                  <ns1:schemeClr val="lt1"/>
                </ns1:solidFill>
                <ns1:latin typeface="BIZ UDPGothic"/>
                <ns1:ea typeface="BIZ UDPGothic"/>
                <ns1:cs typeface="BIZ UDPGothic"/>
                <ns1:sym typeface="BIZ UDPGothic"/>
              </ns1:rPr>
              <ns1:t>eting sup</ns1:t>
            </ns1:r>
            <ns1:br>
              <ns1:rPr b="1" lang="ja-JP" sz="3600">
                <ns1:solidFill>
                  <ns1:schemeClr val="lt1"/>
                </ns1:solidFill>
                <ns1:latin typeface="BIZ UDPGothic"/>
                <ns1:ea typeface="BIZ UDPGothic"/>
                <ns1:cs typeface="BIZ UDPGothic"/>
                <ns1:sym typeface="BIZ UDPGothic"/>
              </ns1:rPr>
            </ns1:br>
            <ns1:r>
              <ns1:rPr b="1" lang="ja-JP" sz="3600">
                <ns1:solidFill>
                  <ns1:schemeClr val="lt1"/>
                </ns1:solidFill>
                <ns1:latin typeface="BIZ UDPGothic"/>
                <ns1:ea typeface="BIZ UDPGothic"/>
                <ns1:cs typeface="BIZ UDPGothic"/>
                <ns1:sym typeface="BIZ UDPGothic"/>
              </ns1:rPr>
              <ns1:t>port star</ns1:t>
            </ns1:r>
            <ns1:r>
              <ns1:rPr b="1" lang="ja-JP" sz="2400">
                <ns1:solidFill>
                  <ns1:schemeClr val="lt1"/>
                </ns1:solidFill>
                <ns1:latin typeface="BIZ UDPGothic"/>
                <ns1:ea typeface="BIZ UDPGothic"/>
                <ns1:cs typeface="BIZ UDPGothic"/>
                <ns1:sym typeface="BIZ UDPGothic"/>
              </ns1:rPr>
              <ns1:t>ting with</ns1:t>
            </ns1:r>
            <ns1:r>
              <ns1:rPr b="1" lang="ja-JP" sz="3600">
                <ns1:solidFill>
                  <ns1:schemeClr val="lt1"/>
                </ns1:solidFill>
                <ns1:latin typeface="BIZ UDPGothic"/>
                <ns1:ea typeface="BIZ UDPGothic"/>
                <ns1:cs typeface="BIZ UDPGothic"/>
                <ns1:sym typeface="BIZ UDPGothic"/>
              </ns1:rPr>
              <ns1:t> webinars</ns1:t>
            </ns1:r>
            <ns1:br>
              <ns1:rPr b="1" lang="ja-JP" sz="3600">
                <ns1:solidFill>
                  <ns1:schemeClr val="lt1"/>
                </ns1:solidFill>
                <ns1:latin typeface="BIZ UDPGothic"/>
                <ns1:ea typeface="BIZ UDPGothic"/>
                <ns1:cs typeface="BIZ UDPGothic"/>
                <ns1:sym typeface="BIZ UDPGothic"/>
              </ns1:rPr>
            </ns1:br>
            <ns1:r>
              <ns1:rPr b="1" lang="ja-JP">
                <ns1:solidFill>
                  <ns1:schemeClr val="lt1"/>
                </ns1:solidFill>
                <ns1:latin typeface="BIZ UDPGothic"/>
                <ns1:ea typeface="BIZ UDPGothic"/>
                <ns1:cs typeface="BIZ UDPGothic"/>
                <ns1:sym typeface="BIZ UDPGothic"/>
              </ns1:rPr>
              <ns1:t>: Introdu</ns1:t>
            </ns1:r>
            <ns1:r>
              <ns1:rPr b="1" lang="ja-JP" sz="2400">
                <ns1:solidFill>
                  <ns1:schemeClr val="lt1"/>
                </ns1:solidFill>
                <ns1:latin typeface="BIZ UDPGothic"/>
                <ns1:ea typeface="BIZ UDPGothic"/>
                <ns1:cs typeface="BIZ UDPGothic"/>
                <ns1:sym typeface="BIZ UDPGothic"/>
              </ns1:rPr>
              <ns1:t>ction to </ns1:t>
            </ns1:r>
            <ns1:r>
              <ns1:rPr b="1" lang="ja-JP" sz="3600">
                <ns1:solidFill>
                  <ns1:schemeClr val="lt1"/>
                </ns1:solidFill>
                <ns1:latin typeface="BIZ UDPGothic"/>
                <ns1:ea typeface="BIZ UDPGothic"/>
                <ns1:cs typeface="BIZ UDPGothic"/>
                <ns1:sym typeface="BIZ UDPGothic"/>
              </ns1:rPr>
              <ns1:t>Majisemi</ns1:t>
            </ns1:r>
            <ns1:endParaRPr>
              <ns1:latin typeface="BIZ UDPGothic"/>
              <ns1:ea typeface="BIZ UDPGothic"/>
              <ns1:cs typeface="BIZ UDPGothic"/>
              <ns1:sym typeface="BIZ UDPGothic"/>
            </ns1:endParaRPr>
          </ns1:p>
        </ns0:txBody>
      </ns0:sp>
      <ns0:sp>
        <ns0:nvSpPr>
          <ns0:cNvPr id="106" name="Google Shape;106;p1"/>
          <ns0:cNvSpPr txBox="1"/>
          <ns0:nvPr/>
        </ns0:nvSpPr>
        <ns0:spPr>
          <ns1:xfrm>
            <ns1:off x="3750500" y="1471868"/>
            <ns1:ext cx="7225176" cy="558799"/>
          </ns1:xfrm>
          <ns1:prstGeom prst="rect">
            <ns1:avLst/>
          </ns1:prstGeom>
          <ns1:noFill/>
          <ns1:ln>
            <ns1:noFill/>
          </ns1:ln>
        </ns0:spPr>
        <ns0:txBody>
          <ns1:bodyPr anchorCtr="0" anchor="b" bIns="45700" lIns="91425" spcFirstLastPara="1" rIns="91425" wrap="square" tIns="45700">
            <ns1:noAutofit/>
          </ns1:bodyPr>
          <ns1:lstStyle/>
          <ns1:p>
            <ns1:pPr indent="0" lvl="0" marL="0" marR="0" rtl="0" algn="l">
              <ns1:lnSpc>
                <ns1:spcPct val="90000"/>
              </ns1:lnSpc>
              <ns1:spcBef>
                <ns1:spcPts val="0"/>
              </ns1:spcBef>
              <ns1:spcAft>
                <ns1:spcPts val="0"/>
              </ns1:spcAft>
              <ns1:buClr>
                <ns1:schemeClr val="dk1"/>
              </ns1:buClr>
              <ns1:buSzPts val="6000"/>
              <ns1:buFont typeface="Arial"/>
              <ns1:buNone/>
            </ns1:pPr>
            <ns1:r>
              <ns1:rPr b="0" i="0" lang="ja-JP" sz="2000" u="none" cap="none" strike="noStrike">
                <ns1:solidFill>
                  <ns1:schemeClr val="lt1"/>
                </ns1:solidFill>
                <ns1:latin typeface="BIZ UDPGothic"/>
                <ns1:ea typeface="BIZ UDPGothic"/>
                <ns1:cs typeface="BIZ UDPGothic"/>
                <ns1:sym typeface="BIZ UDPGothic"/>
              </ns1:rPr>
              <ns1:t>For those considering Majisemi for the first time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07" name="Google Shape;107;p1"/>
          <ns0:cNvCxnSpPr/>
          <ns0:nvPr/>
        </ns0:nvCxnSpPr>
        <ns0:spPr>
          <ns1:xfrm>
            <ns1:off x="3578582" y="1699591"/>
            <ns1:ext cx="0" cy="2524610"/>
          </ns1:xfrm>
          <ns1:prstGeom prst="straightConnector1">
            <ns1:avLst/>
          </ns1:prstGeom>
          <ns1:noFill/>
          <ns1:ln cap="flat" cmpd="sng" w="44450">
            <ns1:solidFill>
              <ns1:schemeClr val="lt1"/>
            </ns1:solidFill>
            <ns1:prstDash val="solid"/>
            <ns1:round/>
            <ns1:headEnd len="sm" w="sm" type="none"/>
            <ns1:tailEnd len="sm" w="sm" type="none"/>
          </ns1:ln>
        </ns0:spPr>
      </ns0:cxnSp>
    </ns0:spTree>
  </ns0:cSld>
  <ns0:clrMapOvr>
    <ns1:masterClrMapping/>
  </ns0:clrMapOvr>
</ns0:sld>
</file>

<file path=ppt/slides/slide10.xml><?xml version="1.0" encoding="utf-8"?>
<ns0:sld xmlns:ns0="http://schemas.openxmlformats.org/presentationml/2006/main" xmlns:ns1="http://schemas.openxmlformats.org/drawingml/2006/main" xmlns:ns2="http://schemas.openxmlformats.org/officeDocument/2006/relationships">
  <ns0:cSld>
    <ns0:spTree>
      <ns0:nvGrpSpPr>
        <ns0:cNvPr id="276" name="Shape 276"/>
        <ns0:cNvGrpSpPr/>
        <ns0:nvPr/>
      </ns0:nvGrpSpPr>
      <ns0:grpSpPr>
        <ns1:xfrm>
          <ns1:off x="0" y="0"/>
          <ns1:ext cx="0" cy="0"/>
          <ns1:chOff x="0" y="0"/>
          <ns1:chExt cx="0" cy="0"/>
        </ns1:xfrm>
      </ns0:grpSpPr>
      <ns0:cxnSp>
        <ns0:nvCxnSpPr>
          <ns0:cNvPr id="277" name="Google Shape;277;p10"/>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78" name="Google Shape;278;p10"/>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79" name="Google Shape;279;p10"/>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Support for expanding into Southeast Asia utilizing webinars</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280" name="Google Shape;280;p10"/>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id="281" name="Google Shape;281;p10"/>
          <ns0:cNvPicPr preferRelativeResize="0"/>
          <ns0:nvPr/>
        </ns0:nvPicPr>
        <ns0:blipFill rotWithShape="1">
          <ns1:blip ns2:embed="rId3">
            <ns1:alphaModFix/>
          </ns1:blip>
          <ns1:srcRect b="0" l="0" r="0" t="0"/>
          <ns1:stretch/>
        </ns0:blipFill>
        <ns0:spPr>
          <ns1:xfrm>
            <ns1:off x="338978" y="918883"/>
            <ns1:ext cx="8190863" cy="5743267"/>
          </ns1:xfrm>
          <ns1:prstGeom prst="rect">
            <ns1:avLst/>
          </ns1:prstGeom>
          <ns1:noFill/>
          <ns1:ln>
            <ns1:noFill/>
          </ns1:ln>
        </ns0:spPr>
      </ns0:pic>
      <ns0:sp>
        <ns0:nvSpPr>
          <ns0:cNvPr id="282" name="Google Shape;282;p10"/>
          <ns0:cNvSpPr txBox="1"/>
          <ns0:nvPr/>
        </ns0:nvSpPr>
        <ns0:spPr>
          <ns1:xfrm>
            <ns1:off x="8722580" y="1025502"/>
            <ns1:ext cx="3306021" cy="4631997"/>
          </ns1:xfrm>
          <ns1:prstGeom prst="rect">
            <ns1:avLst/>
          </ns1:prstGeom>
          <ns1:noFill/>
          <ns1:ln>
            <ns1:noFill/>
          </ns1:ln>
        </ns0:spPr>
        <ns0:txBody>
          <ns1:bodyPr anchorCtr="0" anchor="t" bIns="45700" lIns="91425" spcFirstLastPara="1" rIns="91425" wrap="square" tIns="45700">
            <ns1:spAutoFit/>
          </ns1:bodyPr>
          <ns1:lstStyle/>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Possible to broadcast webinars for Southeast Asia at almost the same cost as for Japan.</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Your company only needs to prepare a presentation video (plus slides) in Japanese (or English).</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Majisemi handles everything from adding local language subtitles, slide translation, to the day of broadcast.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Post-webinar lead follow-up and secondary use of the webinar video with local language support are also available as options.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Promoting joint exhibitions at trade shows held in Southeast Asia.</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283" name="Google Shape;283;p10"/>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84" name="Google Shape;284;p10"/>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1.xml><?xml version="1.0" encoding="utf-8"?>
<ns0:sld xmlns:ns0="http://schemas.openxmlformats.org/presentationml/2006/main" xmlns:ns1="http://schemas.openxmlformats.org/drawingml/2006/main" xmlns:ns2="http://schemas.openxmlformats.org/officeDocument/2006/relationships">
  <ns0:cSld>
    <ns0:spTree>
      <ns0:nvGrpSpPr>
        <ns0:cNvPr id="289" name="Shape 289"/>
        <ns0:cNvGrpSpPr/>
        <ns0:nvPr/>
      </ns0:nvGrpSpPr>
      <ns0:grpSpPr>
        <ns1:xfrm>
          <ns1:off x="0" y="0"/>
          <ns1:ext cx="0" cy="0"/>
          <ns1:chOff x="0" y="0"/>
          <ns1:chExt cx="0" cy="0"/>
        </ns1:xfrm>
      </ns0:grpSpPr>
      <ns0:sp>
        <ns0:nvSpPr>
          <ns0:cNvPr id="290" name="Google Shape;290;p11"/>
          <ns0:cNvSpPr/>
          <ns0:nvPr/>
        </ns0:nvSpPr>
        <ns0:spPr>
          <ns1:xfrm>
            <ns1:off x="525996" y="1865262"/>
            <ns1:ext cx="6319157" cy="3643225"/>
          </ns1:xfrm>
          <ns1:prstGeom prst="roundRect">
            <ns1:avLst>
              <ns1:gd fmla="val 4090" name="adj"/>
            </ns1:avLst>
          </ns1:prstGeom>
          <ns1:solidFill>
            <ns1:srgbClr val="FCF6D8"/>
          </ns1:solidFill>
          <ns1:ln>
            <ns1:noFill/>
          </ns1:ln>
        </ns0:spPr>
        <ns0:txBody>
          <ns1:bodyPr anchorCtr="0" anchor="ctr" bIns="45700" lIns="91425" spcFirstLastPara="1" rIns="91425" wrap="square" tIns="45700">
            <ns1:noAutofit/>
          </ns1:bodyPr>
          <ns1:lstStyle/>
          <ns1:p>
            <ns1:pPr indent="0" lvl="8"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4"/>
              </ns1:solidFill>
              <ns1:latin typeface="Arial"/>
              <ns1:ea typeface="Arial"/>
              <ns1:cs typeface="Arial"/>
              <ns1:sym typeface="Arial"/>
            </ns1:endParaRPr>
          </ns1:p>
        </ns0:txBody>
      </ns0:sp>
      <ns0:cxnSp>
        <ns0:nvCxnSpPr>
          <ns0:cNvPr id="291" name="Google Shape;291;p11"/>
          <ns0:cNvCxnSpPr>
            <ns1:stCxn id="292" idx="2"/>
            <ns1:endCxn id="293" idx="2"/>
          </ns0:cNvCxnSpPr>
          <ns0:nvPr/>
        </ns0:nvCxnSpPr>
        <ns0:spPr>
          <ns1:xfrm>
            <ns1:off x="7392611" y="2810488"/>
            <ns1:ext cx="1024500" cy="2933100"/>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293" name="Google Shape;293;p11"/>
          <ns0:cNvSpPr/>
          <ns0:nvPr/>
        </ns0:nvSpPr>
        <ns0:spPr>
          <ns1:xfrm rot="4683442">
            <ns1:off x="7972028" y="2933566"/>
            <ns1:ext cx="3895184" cy="3399247"/>
          </ns1:xfrm>
          <ns1:prstGeom prst="rightArrow">
            <ns1:avLst>
              <ns1:gd fmla="val 64020" name="adj1"/>
              <ns1:gd fmla="val 34486" name="adj2"/>
            </ns1:avLst>
          </ns1:prstGeom>
          <ns1:solidFill>
            <ns1:srgbClr val="FFC000"/>
          </ns1:solidFill>
          <ns1:ln>
            <ns1:noFill/>
          </ns1:ln>
          <ns1:effectLst>
            <ns1:outerShdw blurRad="139700" sx="102000" rotWithShape="0" algn="tr" dir="8100000" dist="38100" sy="102000">
              <ns1:srgbClr val="000000">
                <ns1:alpha val="2745"/>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294" name="Google Shape;294;p11"/>
          <ns0:cNvSpPr txBox="1"/>
          <ns0:nvPr/>
        </ns0:nvSpPr>
        <ns0:spPr>
          <ns1:xfrm rot="-716558">
            <ns1:off x="8419773" y="2925556"/>
            <ns1:ext cx="2829141" cy="1399078"/>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7000"/>
              <ns1:buFont typeface="Arial"/>
              <ns1:buNone/>
            </ns1:pPr>
            <ns1:r>
              <ns1:rPr b="0" i="0" lang="ja-JP" sz="5400" u="none" cap="none" strike="noStrike">
                <ns1:solidFill>
                  <ns1:schemeClr val="lt1"/>
                </ns1:solidFill>
                <ns1:latin typeface="Arial"/>
                <ns1:ea typeface="Arial"/>
                <ns1:cs typeface="Arial"/>
                <ns1:sym typeface="Arial"/>
              </ns1:rPr>
              <ns1:t>70%</ns1:t>
            </ns1:r>
            <ns1:endParaRPr b="0" i="0" sz="5400" u="none" cap="none" strike="noStrike">
              <ns1:solidFill>
                <ns1:schemeClr val="lt1"/>
              </ns1:solidFill>
              <ns1:latin typeface="Arial"/>
              <ns1:ea typeface="Arial"/>
              <ns1:cs typeface="Arial"/>
              <ns1:sym typeface="Arial"/>
            </ns1:endParaRPr>
          </ns1:p>
        </ns0:txBody>
      </ns0:sp>
      <ns0:grpSp>
        <ns0:nvGrpSpPr>
          <ns0:cNvPr id="295" name="Google Shape;295;p11"/>
          <ns0:cNvGrpSpPr/>
          <ns0:nvPr/>
        </ns0:nvGrpSpPr>
        <ns0:grpSpPr>
          <ns1:xfrm>
            <ns1:off x="4386754" y="5615561"/>
            <ns1:ext cx="3596672" cy="908803"/>
            <ns1:chOff x="-590393" y="3423699"/>
            <ns1:chExt cx="3596672" cy="908803"/>
          </ns1:xfrm>
        </ns0:grpSpPr>
        <ns0:sp>
          <ns0:nvSpPr>
            <ns0:cNvPr id="296" name="Google Shape;296;p11"/>
            <ns0:cNvSpPr txBox="1"/>
            <ns0:nvPr/>
          </ns0:nvSpPr>
          <ns0:spPr>
            <ns1:xfrm>
              <ns1:off x="332135" y="3457944"/>
              <ns1:ext cx="2674144" cy="87455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The response to follow-ups</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is approxima</ns1:t>
              </ns1:r>
              <ns1:r>
                <ns1:rPr b="1" i="0" lang="ja-JP" sz="2400" u="none" cap="none" strike="noStrike">
                  <ns1:solidFill>
                    <ns1:schemeClr val="accent4"/>
                  </ns1:solidFill>
                  <ns1:latin typeface="BIZ UDPGothic"/>
                  <ns1:ea typeface="BIZ UDPGothic"/>
                  <ns1:cs typeface="BIZ UDPGothic"/>
                  <ns1:sym typeface="BIZ UDPGothic"/>
                </ns1:rPr>
                <ns1:t>tely 100 tim</ns1:t>
              </ns1:r>
              <ns1:r>
                <ns1:rPr b="0" i="0" lang="ja-JP" sz="1600" u="none" cap="none" strike="noStrike">
                  <ns1:solidFill>
                    <ns1:schemeClr val="accent4"/>
                  </ns1:solidFill>
                  <ns1:latin typeface="BIZ UDPGothic"/>
                  <ns1:ea typeface="BIZ UDPGothic"/>
                  <ns1:cs typeface="BIZ UDPGothic"/>
                  <ns1:sym typeface="BIZ UDPGothic"/>
                </ns1:rPr>
                <ns1:t>es different</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72222"/>
                </ns1:lnSpc>
                <ns1:spcBef>
                  <ns1:spcPts val="0"/>
                </ns1:spcBef>
                <ns1:spcAft>
                  <ns1:spcPts val="0"/>
                </ns1:spcAft>
                <ns1:buClr>
                  <ns1:srgbClr val="000000"/>
                </ns1:buClr>
                <ns1:buSzPts val="20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According to</ns1:t>
              </ns1:r>
              <ns1:r>
                <ns1:rPr b="0" i="0" lang="ja-JP" sz="800" u="none" cap="none" strike="noStrike">
                  <ns1:solidFill>
                    <ns1:schemeClr val="accent4"/>
                  </ns1:solidFill>
                  <ns1:latin typeface="BIZ UDPGothic"/>
                  <ns1:ea typeface="BIZ UDPGothic"/>
                  <ns1:cs typeface="BIZ UDPGothic"/>
                  <ns1:sym typeface="BIZ UDPGothic"/>
                </ns1:rPr>
                <ns1:t> our research</ns1:t>
              </ns1:r>
              <ns1:endParaRPr b="0" i="0" sz="800" u="none" cap="none" strike="noStrike">
                <ns1:solidFill>
                  <ns1:schemeClr val="accent4"/>
                </ns1:solidFill>
                <ns1:latin typeface="BIZ UDPGothic"/>
                <ns1:ea typeface="BIZ UDPGothic"/>
                <ns1:cs typeface="BIZ UDPGothic"/>
                <ns1:sym typeface="BIZ UDPGothic"/>
              </ns1:endParaRPr>
            </ns1:p>
          </ns0:txBody>
        </ns0:sp>
        <ns0:grpSp>
          <ns0:nvGrpSpPr>
            <ns0:cNvPr id="297" name="Google Shape;297;p11"/>
            <ns0:cNvGrpSpPr/>
            <ns0:nvPr/>
          </ns0:nvGrpSpPr>
          <ns0:grpSpPr>
            <ns1:xfrm>
              <ns1:off x="-590393" y="3423699"/>
              <ns1:ext cx="894300" cy="891438"/>
              <ns1:chOff x="-825941" y="4123916"/>
              <ns1:chExt cx="1195706" cy="1195707"/>
            </ns1:xfrm>
          </ns0:grpSpPr>
          <ns0:sp>
            <ns0:nvSpPr>
              <ns0:cNvPr id="298" name="Google Shape;298;p11"/>
              <ns0:cNvSpPr/>
              <ns0:nvPr/>
            </ns0:nvSpPr>
            <ns0:spPr>
              <ns1:xfrm>
                <ns1:off x="-825941" y="4123916"/>
                <ns1:ext cx="1195706" cy="1195707"/>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262626"/>
                  </ns1:solidFill>
                  <ns1:latin typeface="Arial"/>
                  <ns1:ea typeface="Arial"/>
                  <ns1:cs typeface="Arial"/>
                  <ns1:sym typeface="Arial"/>
                </ns1:endParaRPr>
              </ns1:p>
            </ns0:txBody>
          </ns0:sp>
          <ns0:pic>
            <ns0:nvPicPr>
              <ns0:cNvPr descr="プレート が含まれている画像&#10;&#10;自動的に生成された説明" id="299" name="Google Shape;299;p11"/>
              <ns0:cNvPicPr preferRelativeResize="0"/>
              <ns0:nvPr/>
            </ns0:nvPicPr>
            <ns0:blipFill rotWithShape="1">
              <ns1:blip ns2:embed="rId3">
                <ns1:alphaModFix/>
              </ns1:blip>
              <ns1:srcRect b="0" l="0" r="0" t="0"/>
              <ns1:stretch/>
            </ns0:blipFill>
            <ns0:spPr>
              <ns1:xfrm>
                <ns1:off x="-675218" y="4404520"/>
                <ns1:ext cx="894261" cy="634500"/>
              </ns1:xfrm>
              <ns1:prstGeom prst="rect">
                <ns1:avLst/>
              </ns1:prstGeom>
              <ns1:noFill/>
              <ns1:ln>
                <ns1:noFill/>
              </ns1:ln>
            </ns0:spPr>
          </ns0:pic>
        </ns0:grpSp>
      </ns0:grpSp>
      <ns0:sp>
        <ns0:nvSpPr>
          <ns0:cNvPr id="300" name="Google Shape;300;p11"/>
          <ns0:cNvSpPr/>
          <ns0:nvPr/>
        </ns0:nvSpPr>
        <ns0:spPr>
          <ns1:xfrm>
            <ns1:off x="7102842" y="4363039"/>
            <ns1:ext cx="2698808" cy="806147"/>
          </ns1:xfrm>
          <ns1:prstGeom prst="roundRect">
            <ns1:avLst>
              <ns1:gd fmla="val 16667" name="adj"/>
            </ns1:avLst>
          </ns1:prstGeom>
          <ns1:solidFill>
            <ns1:srgbClr val="102F74"/>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301" name="Google Shape;301;p11"/>
          <ns0:cNvGrpSpPr/>
          <ns0:nvPr/>
        </ns0:nvGrpSpPr>
        <ns0:grpSpPr>
          <ns1:xfrm rot="-721227">
            <ns1:off x="6995699" y="4527374"/>
            <ns1:ext cx="520102" cy="629232"/>
            <ns1:chOff x="5943600" y="6791161"/>
            <ns1:chExt cx="1056873" cy="1265969"/>
          </ns1:xfrm>
        </ns0:grpSpPr>
        <ns0:sp>
          <ns0:nvSpPr>
            <ns0:cNvPr id="302" name="Google Shape;302;p11"/>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03" name="Google Shape;303;p11"/>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grpSp>
        <ns0:nvGrpSpPr>
          <ns0:cNvPr id="304" name="Google Shape;304;p11"/>
          <ns0:cNvGrpSpPr/>
          <ns0:nvPr/>
        </ns0:nvGrpSpPr>
        <ns0:grpSpPr>
          <ns1:xfrm>
            <ns1:off x="607532" y="5624244"/>
            <ns1:ext cx="3637936" cy="891437"/>
            <ns1:chOff x="839631" y="1728338"/>
            <ns1:chExt cx="3637936" cy="891437"/>
          </ns1:xfrm>
        </ns0:grpSpPr>
        <ns0:sp>
          <ns0:nvSpPr>
            <ns0:cNvPr id="305" name="Google Shape;305;p11"/>
            <ns0:cNvSpPr txBox="1"/>
            <ns0:nvPr/>
          </ns0:nvSpPr>
          <ns0:spPr>
            <ns1:xfrm>
              <ns1:off x="1759742" y="1758374"/>
              <ns1:ext cx="271782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Face-to-face </ns1:t>
              </ns1:r>
              <ns1:r>
                <ns1:rPr b="1" i="0" lang="ja-JP" sz="1600" u="none" cap="none" strike="noStrike">
                  <ns1:solidFill>
                    <ns1:schemeClr val="accent4"/>
                  </ns1:solidFill>
                  <ns1:latin typeface="BIZ UDPGothic"/>
                  <ns1:ea typeface="BIZ UDPGothic"/>
                  <ns1:cs typeface="BIZ UDPGothic"/>
                  <ns1:sym typeface="BIZ UDPGothic"/>
                </ns1:rPr>
                <ns1:t>communication</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with customers ca</ns1:t>
              </ns1:r>
              <ns1:r>
                <ns1:rPr b="0" i="0" lang="ja-JP" sz="1600" u="none" cap="none" strike="noStrike">
                  <ns1:solidFill>
                    <ns1:schemeClr val="accent4"/>
                  </ns1:solidFill>
                  <ns1:latin typeface="BIZ UDPGothic"/>
                  <ns1:ea typeface="BIZ UDPGothic"/>
                  <ns1:cs typeface="BIZ UDPGothic"/>
                  <ns1:sym typeface="BIZ UDPGothic"/>
                </ns1:rPr>
                <ns1:t>n increase trust</ns1:t>
              </ns1:r>
              <ns1:br>
                <ns1:rPr b="0" i="0" lang="ja-JP" sz="1600" u="none" cap="none" strike="noStrike">
                  <ns1:solidFill>
                    <ns1:schemeClr val="accent4"/>
                  </ns1:solidFill>
                  <ns1:latin typeface="BIZ UDPGothic"/>
                  <ns1:ea typeface="BIZ UDPGothic"/>
                  <ns1:cs typeface="BIZ UDPGothic"/>
                  <ns1:sym typeface="BIZ UDPGothic"/>
                </ns1:rPr>
              </ns1:br>
              <ns1:r>
                <ns1:rPr b="0" i="0" lang="ja-JP" sz="1600" u="none" cap="none" strike="noStrike">
                  <ns1:solidFill>
                    <ns1:schemeClr val="accent4"/>
                  </ns1:solidFill>
                  <ns1:latin typeface="BIZ UDPGothic"/>
                  <ns1:ea typeface="BIZ UDPGothic"/>
                  <ns1:cs typeface="BIZ UDPGothic"/>
                  <ns1:sym typeface="BIZ UDPGothic"/>
                </ns1:rPr>
                <ns1:t> and credibility</ns1:t>
              </ns1:r>
              <ns1:endParaRPr b="0" i="0" sz="1600" u="none" cap="none" strike="noStrike">
                <ns1:solidFill>
                  <ns1:schemeClr val="accent4"/>
                </ns1:solidFill>
                <ns1:latin typeface="BIZ UDPGothic"/>
                <ns1:ea typeface="BIZ UDPGothic"/>
                <ns1:cs typeface="BIZ UDPGothic"/>
                <ns1:sym typeface="BIZ UDPGothic"/>
              </ns1:endParaRPr>
            </ns1:p>
          </ns0:txBody>
        </ns0:sp>
        <ns0:grpSp>
          <ns0:nvGrpSpPr>
            <ns0:cNvPr id="306" name="Google Shape;306;p11"/>
            <ns0:cNvGrpSpPr/>
            <ns0:nvPr/>
          </ns0:nvGrpSpPr>
          <ns0:grpSpPr>
            <ns1:xfrm>
              <ns1:off x="839631" y="1728338"/>
              <ns1:ext cx="894299" cy="891437"/>
              <ns1:chOff x="3240808" y="1299412"/>
              <ns1:chExt cx="1195707" cy="1195706"/>
            </ns1:xfrm>
          </ns0:grpSpPr>
          <ns0:sp>
            <ns0:nvSpPr>
              <ns0:cNvPr id="307" name="Google Shape;307;p11"/>
              <ns0:cNvSpPr/>
              <ns0:nvPr/>
            </ns0:nvSpPr>
            <ns0:spPr>
              <ns1:xfrm>
                <ns1:off x="3240808" y="1299412"/>
                <ns1:ext cx="1195707" cy="1195706"/>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descr="アイコン&#10;&#10;自動的に生成された説明" id="308" name="Google Shape;308;p11"/>
              <ns0:cNvPicPr preferRelativeResize="0"/>
              <ns0:nvPr/>
            </ns0:nvPicPr>
            <ns0:blipFill rotWithShape="1">
              <ns1:blip ns2:embed="rId4">
                <ns1:alphaModFix/>
              </ns1:blip>
              <ns1:srcRect b="0" l="0" r="0" t="0"/>
              <ns1:stretch/>
            </ns0:blipFill>
            <ns0:spPr>
              <ns1:xfrm>
                <ns1:off x="3558405" y="1577697"/>
                <ns1:ext cx="557920" cy="642060"/>
              </ns1:xfrm>
              <ns1:prstGeom prst="rect">
                <ns1:avLst/>
              </ns1:prstGeom>
              <ns1:noFill/>
              <ns1:ln>
                <ns1:noFill/>
              </ns1:ln>
            </ns0:spPr>
          </ns0:pic>
        </ns0:grpSp>
      </ns0:grpSp>
      <ns0:sp>
        <ns0:nvSpPr>
          <ns0:cNvPr id="309" name="Google Shape;309;p11"/>
          <ns0:cNvSpPr txBox="1"/>
          <ns0:nvPr/>
        </ns0:nvSpPr>
        <ns0:spPr>
          <ns1:xfrm>
            <ns1:off x="7204950" y="4368482"/>
            <ns1:ext cx="2596699" cy="72323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when materials are introduced via email</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is abou</ns1:t>
            </ns1:r>
            <ns1:r>
              <ns1:rPr b="1" i="0" lang="ja-JP" sz="2000" u="none" cap="none" strike="noStrike">
                <ns1:solidFill>
                  <ns1:schemeClr val="lt1"/>
                </ns1:solidFill>
                <ns1:latin typeface="BIZ UDPGothic"/>
                <ns1:ea typeface="BIZ UDPGothic"/>
                <ns1:cs typeface="BIZ UDPGothic"/>
                <ns1:sym typeface="BIZ UDPGothic"/>
              </ns1:rPr>
              <ns1:t>t 100 </ns1:t>
            </ns1:r>
            <ns1:r>
              <ns1:rPr b="1" i="0" lang="ja-JP" sz="1400" u="none" cap="none" strike="noStrike">
                <ns1:solidFill>
                  <ns1:schemeClr val="lt1"/>
                </ns1:solidFill>
                <ns1:latin typeface="BIZ UDPGothic"/>
                <ns1:ea typeface="BIZ UDPGothic"/>
                <ns1:cs typeface="BIZ UDPGothic"/>
                <ns1:sym typeface="BIZ UDPGothic"/>
              </ns1:rPr>
              <ns1:t>times!</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310" name="Google Shape;310;p11"/>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start with webinars?</ns1:t>
            </ns1:r>
            <ns1:endParaRPr b="0" i="0" sz="1400" u="none" cap="none" strike="noStrike">
              <ns1:solidFill>
                <ns1:srgbClr val="000000"/>
              </ns1:solidFill>
              <ns1:latin typeface="Arial"/>
              <ns1:ea typeface="Arial"/>
              <ns1:cs typeface="Arial"/>
              <ns1:sym typeface="Arial"/>
            </ns1:endParaRPr>
          </ns1:p>
        </ns0:txBody>
      </ns0:sp>
      <ns0:cxnSp>
        <ns0:nvCxnSpPr>
          <ns0:cNvPr id="311" name="Google Shape;311;p11"/>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12" name="Google Shape;312;p11"/>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92" name="Google Shape;292;p11"/>
          <ns0:cNvSpPr/>
          <ns0:nvPr/>
        </ns0:nvSpPr>
        <ns0:spPr>
          <ns1:xfrm rot="4683442">
            <ns1:off x="7504700" y="2286860"/>
            <ns1:ext cx="624740" cy="867700"/>
          </ns1:xfrm>
          <ns1:prstGeom prst="rightArrow">
            <ns1:avLst>
              <ns1:gd fmla="val 49839" name="adj1"/>
              <ns1:gd fmla="val 50000" name="adj2"/>
            </ns1:avLst>
          </ns1:prstGeom>
          <ns1:solidFill>
            <ns1:srgbClr val="729EEE"/>
          </ns1:solidFill>
          <ns1:ln>
            <ns1:noFill/>
          </ns1:ln>
          <ns1:effectLst>
            <ns1:outerShdw blurRad="139700" sx="102000" rotWithShape="0" algn="tr" dir="8100000" dist="38100" sy="102000">
              <ns1:srgbClr val="000000">
                <ns1:alpha val="20000"/>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313" name="Google Shape;313;p11"/>
          <ns0:cNvSpPr txBox="1"/>
          <ns0:nvPr/>
        </ns0:nvSpPr>
        <ns0:spPr>
          <ns1:xfrm rot="-716442">
            <ns1:off x="7443322" y="2425256"/>
            <ns1:ext cx="723410" cy="394686"/>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71428"/>
              </ns1:lnSpc>
              <ns1:spcBef>
                <ns1:spcPts val="0"/>
              </ns1:spcBef>
              <ns1:spcAft>
                <ns1:spcPts val="0"/>
              </ns1:spcAft>
              <ns1:buClr>
                <ns1:srgbClr val="000000"/>
              </ns1:buClr>
              <ns1:buSzPts val="1200"/>
              <ns1:buFont typeface="Arial"/>
              <ns1:buNone/>
            </ns1:pPr>
            <ns1:r>
              <ns1:t/>
            </ns1:r>
            <ns1:endParaRPr b="0" i="0" sz="1100" u="none" cap="none" strike="noStrike">
              <ns1:solidFill>
                <ns1:schemeClr val="lt1"/>
              </ns1:solidFill>
              <ns1:latin typeface="Arial"/>
              <ns1:ea typeface="Arial"/>
              <ns1:cs typeface="Arial"/>
              <ns1:sym typeface="Arial"/>
            </ns1:endParaRPr>
          </ns1:p>
          <ns1:p>
            <ns1:pPr indent="0" lvl="0" marL="0" marR="0" rtl="0" algn="ctr">
              <ns1:lnSpc>
                <ns1:spcPct val="71428"/>
              </ns1:lnSpc>
              <ns1:spcBef>
                <ns1:spcPts val="0"/>
              </ns1:spcBef>
              <ns1:spcAft>
                <ns1:spcPts val="0"/>
              </ns1:spcAft>
              <ns1:buClr>
                <ns1:srgbClr val="000000"/>
              </ns1:buClr>
              <ns1:buSzPts val="1800"/>
              <ns1:buFont typeface="Arial"/>
              <ns1:buNone/>
            </ns1:pPr>
            <ns1:r>
              <ns1:rPr b="0" i="0" lang="ja-JP" sz="1100" u="none" cap="none" strike="noStrike">
                <ns1:solidFill>
                  <ns1:schemeClr val="lt1"/>
                </ns1:solidFill>
                <ns1:latin typeface="Arial"/>
                <ns1:ea typeface="Arial"/>
                <ns1:cs typeface="Arial"/>
                <ns1:sym typeface="Arial"/>
              </ns1:rPr>
              <ns1:t>0.7%</ns1:t>
            </ns1:r>
            <ns1:endParaRPr b="0" i="0" sz="1100" u="none" cap="none" strike="noStrike">
              <ns1:solidFill>
                <ns1:schemeClr val="lt1"/>
              </ns1:solidFill>
              <ns1:latin typeface="Arial"/>
              <ns1:ea typeface="Arial"/>
              <ns1:cs typeface="Arial"/>
              <ns1:sym typeface="Arial"/>
            </ns1:endParaRPr>
          </ns1:p>
        </ns0:txBody>
      </ns0:sp>
      <ns0:cxnSp>
        <ns0:nvCxnSpPr>
          <ns0:cNvPr id="314" name="Google Shape;314;p11"/>
          <ns0:cNvCxnSpPr/>
          <ns0:nvPr/>
        </ns0:nvCxnSpPr>
        <ns0:spPr>
          <ns1:xfrm rot="10800000">
            <ns1:off x="7954654" y="2366483"/>
            <ns1:ext cx="2630968" cy="135226"/>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315" name="Google Shape;315;p11"/>
          <ns0:cNvSpPr txBox="1"/>
          <ns0:nvPr/>
        </ns0:nvSpPr>
        <ns0:spPr>
          <ns1:xfrm>
            <ns1:off x="7331513" y="1835879"/>
            <ns1:ext cx="2528452"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When emailing the entire list</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316" name="Google Shape;316;p11"/>
          <ns0:cNvSpPr txBox="1"/>
          <ns0:nvPr/>
        </ns0:nvSpPr>
        <ns0:spPr>
          <ns1:xfrm>
            <ns1:off x="8600563" y="5343810"/>
            <ns1:ext cx="3264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When emailing seminar participants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17" name="Google Shape;317;p11"/>
          <ns0:cNvCxnSpPr/>
          <ns0:nvPr/>
        </ns0:nvCxnSpPr>
        <ns0:spPr>
          <ns1:xfrm>
            <ns1:off x="8701956" y="5987826"/>
            <ns1:ext cx="310849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nvGrpSpPr>
          <ns0:cNvPr id="318" name="Google Shape;318;p11"/>
          <ns0:cNvGrpSpPr/>
          <ns0:nvPr/>
        </ns0:nvGrpSpPr>
        <ns0:grpSpPr>
          <ns1:xfrm flipH="1">
            <ns1:off x="7451085" y="2160009"/>
            <ns1:ext cx="2345380" cy="319400"/>
            <ns1:chOff x="7207953" y="1277243"/>
            <ns1:chExt cx="3344435" cy="455454"/>
          </ns1:xfrm>
        </ns0:grpSpPr>
        <ns0:cxnSp>
          <ns0:nvCxnSpPr>
            <ns0:cNvPr id="319" name="Google Shape;319;p11"/>
            <ns0:cNvCxnSpPr/>
            <ns0:nvPr/>
          </ns0:nvCxnSpPr>
          <ns0:spPr>
            <ns1:xfrm>
              <ns1:off x="7207953" y="1277243"/>
              <ns1:ext cx="3344435"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cxnSp>
          <ns0:nvCxnSpPr>
            <ns0:cNvPr id="320" name="Google Shape;320;p11"/>
            <ns0:cNvCxnSpPr/>
            <ns0:nvPr/>
          </ns0:nvCxnSpPr>
          <ns0:spPr>
            <ns1:xfrm flipH="1">
              <ns1:off x="10062718" y="1277243"/>
              <ns1:ext cx="480591" cy="455454"/>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sp>
        <ns0:nvSpPr>
          <ns0:cNvPr id="321" name="Google Shape;321;p11"/>
          <ns0:cNvSpPr txBox="1"/>
          <ns0:nvPr/>
        </ns0:nvSpPr>
        <ns0:spPr>
          <ns1:xfrm>
            <ns1:off x="856384" y="1914423"/>
            <ns1:ext cx="5676026"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Features of webinars</ns1:t>
            </ns1:r>
            <ns1:endParaRPr b="1" i="0" sz="2400" u="none" cap="none" strike="noStrike">
              <ns1:solidFill>
                <ns1:schemeClr val="accent4"/>
              </ns1:solidFill>
              <ns1:latin typeface="BIZ UDPGothic"/>
              <ns1:ea typeface="BIZ UDPGothic"/>
              <ns1:cs typeface="BIZ UDPGothic"/>
              <ns1:sym typeface="BIZ UDPGothic"/>
            </ns1:endParaRPr>
          </ns1:p>
        </ns0:txBody>
      </ns0:sp>
      <ns0:sp>
        <ns0:nvSpPr>
          <ns0:cNvPr id="322" name="Google Shape;322;p11"/>
          <ns0:cNvSpPr txBox="1"/>
          <ns0:nvPr/>
        </ns0:nvSpPr>
        <ns0:spPr>
          <ns1:xfrm>
            <ns1:off x="850404" y="2459609"/>
            <ns1:ext cx="5676026" cy="295461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Provides an "interactive experience"</ns1:t>
            </ns1:r>
            <ns1:endParaRPr b="1" i="0" sz="1800" u="none" cap="none" strike="noStrike">
              <ns1:solidFill>
                <ns1:schemeClr val="accent4"/>
              </ns1:solidFill>
              <ns1:latin typeface="BIZ UDPGothic"/>
              <ns1:ea typeface="BIZ UDPGothic"/>
              <ns1:cs typeface="BIZ UDPGothic"/>
              <ns1:sym typeface="BIZ UDPGothic"/>
            </ns1:endParaRPr>
          </ns1:p>
          <ns1:p>
            <ns1:pPr indent="0" lvl="1"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Live Q&amp;A</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20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Demonstrations and factory tours while receiving questions and requests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Obtain "real feedback"</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Pre/post surveys, as well as polls and questions during the presentation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Gain viewers with "high interest"</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In small webinars, participants are people who are struggling with issues that your products/services can solve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Build trust by "sharing the space"</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Recognized as a "teacher"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Building trust through communication such as Q&amp;A</ns1:t>
            </ns1:r>
            <ns1:endParaRPr b="0" i="0" sz="1200" u="none" cap="none" strike="noStrike">
              <ns1:solidFill>
                <ns1:schemeClr val="accent4"/>
              </ns1:solidFill>
              <ns1:latin typeface="BIZ UDPGothic"/>
              <ns1:ea typeface="BIZ UDPGothic"/>
              <ns1:cs typeface="BIZ UDPGothic"/>
              <ns1:sym typeface="BIZ UDPGothic"/>
            </ns1:endParaRPr>
          </ns1:p>
        </ns0:txBody>
      </ns0:sp>
      <ns0:cxnSp>
        <ns0:nvCxnSpPr>
          <ns0:cNvPr id="323" name="Google Shape;323;p11"/>
          <ns0:cNvCxnSpPr/>
          <ns0:nvPr/>
        </ns0:nvCxnSpPr>
        <ns0:spPr>
          <ns1:xfrm>
            <ns1:off x="856384" y="2406985"/>
            <ns1:ext cx="5676026"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24" name="Google Shape;324;p11"/>
          <ns0:cNvSpPr txBox="1"/>
          <ns0:nvPr/>
        </ns0:nvSpPr>
        <ns0:spPr>
          <ns1:xfrm>
            <ns1:off x="525996" y="874427"/>
            <ns1:ext cx="112845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Cold calls or direct mail without any existing touchpoints can lead to distrust.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First, by holding webinars that "provide valuable information," you can establish the initial contact,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and gain "trust and credibility."</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25" name="Google Shape;325;p11"/>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26" name="Google Shape;326;p11"/>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27" name="Google Shape;327;p11"/>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2.xml><?xml version="1.0" encoding="utf-8"?>
<ns0:sld xmlns:ns0="http://schemas.openxmlformats.org/presentationml/2006/main" xmlns:ns1="http://schemas.openxmlformats.org/drawingml/2006/main">
  <ns0:cSld>
    <ns0:spTree>
      <ns0:nvGrpSpPr>
        <ns0:cNvPr id="332" name="Shape 332"/>
        <ns0:cNvGrpSpPr/>
        <ns0:nvPr/>
      </ns0:nvGrpSpPr>
      <ns0:grpSpPr>
        <ns1:xfrm>
          <ns1:off x="0" y="0"/>
          <ns1:ext cx="0" cy="0"/>
          <ns1:chOff x="0" y="0"/>
          <ns1:chExt cx="0" cy="0"/>
        </ns1:xfrm>
      </ns0:grpSpPr>
      <ns0:sp>
        <ns0:nvSpPr>
          <ns0:cNvPr id="333" name="Google Shape;333;p12"/>
          <ns0:cNvSpPr txBox="1"/>
          <ns0:nvPr/>
        </ns0:nvSpPr>
        <ns0:spPr>
          <ns1:xfrm>
            <ns1:off x="1376043" y="2647691"/>
            <ns1:ext cx="10619312" cy="166569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32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Overview of Majisemi services</ns1:t>
            </ns1:r>
            <ns1:endParaRPr b="0" i="0" sz="1400" u="none" cap="none" strike="noStrike">
              <ns1:solidFill>
                <ns1:srgbClr val="000000"/>
              </ns1:solidFill>
              <ns1:latin typeface="Arial"/>
              <ns1:ea typeface="Arial"/>
              <ns1:cs typeface="Arial"/>
              <ns1:sym typeface="Arial"/>
            </ns1:endParaRPr>
          </ns1:p>
        </ns0:txBody>
      </ns0:sp>
      <ns0:sp>
        <ns0:nvSpPr>
          <ns0:cNvPr id="334" name="Google Shape;334;p1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35" name="Google Shape;335;p1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36" name="Google Shape;336;p12"/>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3.xml><?xml version="1.0" encoding="utf-8"?>
<ns0:sld xmlns:ns0="http://schemas.openxmlformats.org/presentationml/2006/main" xmlns:ns1="http://schemas.openxmlformats.org/drawingml/2006/main" xmlns:ns2="http://schemas.openxmlformats.org/officeDocument/2006/relationships">
  <ns0:cSld>
    <ns0:spTree>
      <ns0:nvGrpSpPr>
        <ns0:cNvPr id="341" name="Shape 341"/>
        <ns0:cNvGrpSpPr/>
        <ns0:nvPr/>
      </ns0:nvGrpSpPr>
      <ns0:grpSpPr>
        <ns1:xfrm>
          <ns1:off x="0" y="0"/>
          <ns1:ext cx="0" cy="0"/>
          <ns1:chOff x="0" y="0"/>
          <ns1:chExt cx="0" cy="0"/>
        </ns1:xfrm>
      </ns0:grpSpPr>
      <ns0:pic>
        <ns0:nvPicPr>
          <ns0:cNvPr id="342" name="Google Shape;342;p13"/>
          <ns0:cNvPicPr preferRelativeResize="0"/>
          <ns0:nvPr/>
        </ns0:nvPicPr>
        <ns0:blipFill rotWithShape="1">
          <ns1:blip ns2:embed="rId3">
            <ns1:alphaModFix/>
          </ns1:blip>
          <ns1:srcRect b="0" l="0" r="0" t="0"/>
          <ns1:stretch/>
        </ns0:blipFill>
        <ns0:spPr>
          <ns1:xfrm>
            <ns1:off x="586700" y="3039600"/>
            <ns1:ext cx="5177700" cy="3818400"/>
          </ns1:xfrm>
          <ns1:prstGeom prst="rect">
            <ns1:avLst/>
          </ns1:prstGeom>
          <ns1:noFill/>
          <ns1:ln>
            <ns1:noFill/>
          </ns1:ln>
        </ns0:spPr>
      </ns0:pic>
      <ns0:cxnSp>
        <ns0:nvCxnSpPr>
          <ns0:cNvPr id="343" name="Google Shape;343;p1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44" name="Google Shape;344;p13"/>
          <ns0:cNvSpPr/>
          <ns0:nvPr/>
        </ns0:nvSpPr>
        <ns0:spPr>
          <ns1:xfrm>
            <ns1:off x="301520" y="1240985"/>
            <ns1:ext cx="1163793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pic>
        <ns0:nvPicPr>
          <ns0:cNvPr id="345" name="Google Shape;345;p13"/>
          <ns0:cNvPicPr preferRelativeResize="0"/>
          <ns0:nvPr/>
        </ns0:nvPicPr>
        <ns0:blipFill rotWithShape="1">
          <ns1:blip ns2:embed="rId4">
            <ns1:alphaModFix/>
          </ns1:blip>
          <ns1:srcRect b="0" l="0" r="0" t="0"/>
          <ns1:stretch/>
        </ns0:blipFill>
        <ns0:spPr>
          <ns1:xfrm>
            <ns1:off x="4745230" y="24688"/>
            <ns1:ext cx="7396488" cy="6857999"/>
          </ns1:xfrm>
          <ns1:prstGeom prst="rect">
            <ns1:avLst/>
          </ns1:prstGeom>
          <ns1:noFill/>
          <ns1:ln>
            <ns1:noFill/>
          </ns1:ln>
        </ns0:spPr>
      </ns0:pic>
      <ns0:sp>
        <ns0:nvSpPr>
          <ns0:cNvPr id="346" name="Google Shape;346;p13"/>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47" name="Google Shape;347;p13"/>
          <ns0:cNvSpPr txBox="1"/>
          <ns0:nvPr/>
        </ns0:nvSpPr>
        <ns0:spPr>
          <ns1:xfrm>
            <ns1:off x="252548" y="763664"/>
            <ns1:ext cx="188143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Attracting power</ns1:t>
            </ns1:r>
            <ns1:endParaRPr b="0" i="0" sz="1400" u="none" cap="none" strike="noStrike">
              <ns1:solidFill>
                <ns1:srgbClr val="000000"/>
              </ns1:solidFill>
              <ns1:latin typeface="Arial"/>
              <ns1:ea typeface="Arial"/>
              <ns1:cs typeface="Arial"/>
              <ns1:sym typeface="Arial"/>
            </ns1:endParaRPr>
          </ns1:p>
        </ns0:txBody>
      </ns0:sp>
      <ns0:sp>
        <ns0:nvSpPr>
          <ns0:cNvPr id="348" name="Google Shape;348;p13"/>
          <ns0:cNvSpPr/>
          <ns0:nvPr/>
        </ns0:nvSpPr>
        <ns0:spPr>
          <ns1:xfrm>
            <ns1:off x="7415211" y="2348217"/>
            <ns1:ext cx="2210922" cy="221092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Breakdown of user companies</ns1:t>
            </ns1:r>
            <ns1:endParaRPr b="1" i="0" sz="1800" u="none" cap="none" strike="noStrike">
              <ns1:solidFill>
                <ns1:schemeClr val="accent4"/>
              </ns1:solidFill>
              <ns1:latin typeface="BIZ UDPGothic"/>
              <ns1:ea typeface="BIZ UDPGothic"/>
              <ns1:cs typeface="BIZ UDPGothic"/>
              <ns1:sym typeface="BIZ UDPGothic"/>
            </ns1:endParaRPr>
          </ns1:p>
        </ns0:txBody>
      </ns0:sp>
      <ns0:cxnSp>
        <ns0:nvCxnSpPr>
          <ns0:cNvPr id="349" name="Google Shape;349;p13"/>
          <ns0:cNvCxnSpPr/>
          <ns0:nvPr/>
        </ns0:nvCxnSpPr>
        <ns0:spPr>
          <ns1:xfrm flipH="1" rot="10800000">
            <ns1:off x="3117900" y="6274150"/>
            <ns1:ext cx="5211300" cy="185100"/>
          </ns1:xfrm>
          <ns1:prstGeom prst="straightConnector1">
            <ns1:avLst/>
          </ns1:prstGeom>
          <ns1:noFill/>
          <ns1:ln cap="flat" cmpd="sng" w="9525">
            <ns1:solidFill>
              <ns1:srgbClr val="7FA6FD"/>
            </ns1:solidFill>
            <ns1:prstDash val="dash"/>
            <ns1:miter lim="800000"/>
            <ns1:headEnd len="sm" w="sm" type="none"/>
            <ns1:tailEnd len="sm" w="sm" type="none"/>
          </ns1:ln>
        </ns0:spPr>
      </ns0:cxnSp>
      <ns0:cxnSp>
        <ns0:nvCxnSpPr>
          <ns0:cNvPr id="350" name="Google Shape;350;p13"/>
          <ns0:cNvCxnSpPr/>
          <ns0:nvPr/>
        </ns0:nvCxnSpPr>
        <ns0:spPr>
          <ns1:xfrm flipH="1" rot="10800000">
            <ns1:off x="3181984" y="904686"/>
            <ns1:ext cx="3977700" cy="2497500"/>
          </ns1:xfrm>
          <ns1:prstGeom prst="straightConnector1">
            <ns1:avLst/>
          </ns1:prstGeom>
          <ns1:noFill/>
          <ns1:ln cap="flat" cmpd="sng" w="9525">
            <ns1:solidFill>
              <ns1:srgbClr val="7FA6FD"/>
            </ns1:solidFill>
            <ns1:prstDash val="dash"/>
            <ns1:miter lim="800000"/>
            <ns1:headEnd len="sm" w="sm" type="none"/>
            <ns1:tailEnd len="sm" w="sm" type="none"/>
          </ns1:ln>
        </ns0:spPr>
      </ns0:cxnSp>
      <ns0:sp>
        <ns0:nvSpPr>
          <ns0:cNvPr id="351" name="Google Shape;351;p1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52" name="Google Shape;352;p13"/>
          <ns0:cNvSpPr/>
          <ns0:nvPr/>
        </ns0:nvSpPr>
        <ns0:spPr>
          <ns1:xfrm>
            <ns1:off x="2592225" y="4329608"/>
            <ns1:ext cx="1166644" cy="1166644"/>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House</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List</ns1:t>
            </ns1:r>
            <ns1:endParaRPr b="1" i="0" sz="14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Overall</ns1:t>
            </ns1:r>
            <ns1:endParaRPr b="1" i="0" sz="1400" u="none" cap="none" strike="noStrike">
              <ns1:solidFill>
                <ns1:srgbClr val="163F9B"/>
              </ns1:solidFill>
              <ns1:latin typeface="BIZ UDPGothic"/>
              <ns1:ea typeface="BIZ UDPGothic"/>
              <ns1:cs typeface="BIZ UDPGothic"/>
              <ns1:sym typeface="BIZ UDPGothic"/>
            </ns1:endParaRPr>
          </ns1:p>
        </ns0:txBody>
      </ns0:sp>
      <ns0:sp>
        <ns0:nvSpPr>
          <ns0:cNvPr id="353" name="Google Shape;353;p13"/>
          <ns0:cNvSpPr txBox="1"/>
          <ns0:nvPr/>
        </ns0:nvSpPr>
        <ns0:spPr>
          <ns1:xfrm>
            <ns1:off x="9551666" y="6344329"/>
            <ns1:ext cx="2526654" cy="21544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rPr b="1" i="0" lang="ja-JP" sz="800" u="none" cap="none" strike="noStrike">
                <ns1:solidFill>
                  <ns1:srgbClr val="163F9B"/>
                </ns1:solidFill>
                <ns1:latin typeface="BIZ UDPGothic"/>
                <ns1:ea typeface="BIZ UDPGothic"/>
                <ns1:cs typeface="BIZ UDPGothic"/>
                <ns1:sym typeface="BIZ UDPGothic"/>
              </ns1:rPr>
              <ns1:t>*Estimated from seminar appl</ns1:t>
            </ns1:r>
            <ns1:r>
              <ns1:rPr b="0" i="0" lang="ja-JP" sz="800" u="none" cap="none" strike="noStrike">
                <ns1:solidFill>
                  <ns1:srgbClr val="163F9B"/>
                </ns1:solidFill>
                <ns1:latin typeface="BIZ UDPGothic"/>
                <ns1:ea typeface="BIZ UDPGothic"/>
                <ns1:cs typeface="BIZ UDPGothic"/>
                <ns1:sym typeface="BIZ UDPGothic"/>
              </ns1:rPr>
              <ns1:t>icants between 2020 and 2024</ns1:t>
            </ns1:r>
            <ns1:endParaRPr b="0" i="0" sz="800" u="none" cap="none" strike="noStrike">
              <ns1:solidFill>
                <ns1:srgbClr val="000000"/>
              </ns1:solidFill>
              <ns1:latin typeface="BIZ UDPGothic"/>
              <ns1:ea typeface="BIZ UDPGothic"/>
              <ns1:cs typeface="BIZ UDPGothic"/>
              <ns1:sym typeface="BIZ UDPGothic"/>
            </ns1:endParaRPr>
          </ns1:p>
        </ns0:txBody>
      </ns0:sp>
      <ns0:sp>
        <ns0:nvSpPr>
          <ns0:cNvPr id="354" name="Google Shape;354;p13"/>
          <ns0:cNvSpPr/>
          <ns0:nvPr/>
        </ns0:nvSpPr>
        <ns0:spPr>
          <ns1:xfrm>
            <ns1:off x="223219" y="1668656"/>
            <ns1:ext cx="3985780" cy="869682"/>
          </ns1:xfrm>
          <ns1:prstGeom prst="roundRect">
            <ns1:avLst>
              <ns1:gd fmla="val 16667"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Possesses approximately 250,000</ns1:t>
            </ns1:r>
            <ns1:endParaRPr b="1" i="0" sz="2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house list entries!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55" name="Google Shape;355;p1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56" name="Google Shape;356;p1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57" name="Google Shape;357;p13"/>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4.xml><?xml version="1.0" encoding="utf-8"?>
<ns0:sld xmlns:ns0="http://schemas.openxmlformats.org/presentationml/2006/main" xmlns:ns1="http://schemas.openxmlformats.org/drawingml/2006/main" xmlns:ns2="http://schemas.openxmlformats.org/officeDocument/2006/relationships">
  <ns0:cSld>
    <ns0:spTree>
      <ns0:nvGrpSpPr>
        <ns0:cNvPr id="362" name="Shape 362"/>
        <ns0:cNvGrpSpPr/>
        <ns0:nvPr/>
      </ns0:nvGrpSpPr>
      <ns0:grpSpPr>
        <ns1:xfrm>
          <ns1:off x="0" y="0"/>
          <ns1:ext cx="0" cy="0"/>
          <ns1:chOff x="0" y="0"/>
          <ns1:chExt cx="0" cy="0"/>
        </ns1:xfrm>
      </ns0:grpSpPr>
      <ns0:sp>
        <ns0:nvSpPr>
          <ns0:cNvPr id="363" name="Google Shape;363;p14"/>
          <ns0:cNvSpPr/>
          <ns0:nvPr/>
        </ns0:nvSpPr>
        <ns0:spPr>
          <ns1:xfrm>
            <ns1:off x="7447814" y="567519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Primarily managers</ns1:t>
            </ns1:r>
            <ns1:endParaRPr b="0" i="0" sz="1400" u="none" cap="none" strike="noStrike">
              <ns1:solidFill>
                <ns1:schemeClr val="lt1"/>
              </ns1:solidFill>
              <ns1:latin typeface="BIZ UDPGothic"/>
              <ns1:ea typeface="BIZ UDPGothic"/>
              <ns1:cs typeface="BIZ UDPGothic"/>
              <ns1:sym typeface="BIZ UDPGothic"/>
            </ns1:endParaRPr>
          </ns1:p>
        </ns0:txBody>
      </ns0:sp>
      <ns0:cxnSp>
        <ns0:nvCxnSpPr>
          <ns0:cNvPr id="364" name="Google Shape;364;p1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65" name="Google Shape;365;p14"/>
          <ns0:cNvSpPr/>
          <ns0:nvPr/>
        </ns0:nvSpPr>
        <ns0:spPr>
          <ns1:xfrm>
            <ns1:off x="7712746" y="59844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Nearly half work at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Employees of large corporations</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366" name="Google Shape;366;p14"/>
          <ns0:cNvSpPr txBox="1"/>
          <ns0:nvPr/>
        </ns0:nvSpPr>
        <ns0:spPr>
          <ns1:xfrm>
            <ns1:off x="221196" y="101835"/>
            <ns1:ext cx="733307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67" name="Google Shape;367;p14"/>
          <ns0:cNvSpPr txBox="1"/>
          <ns0:nvPr/>
        </ns0:nvSpPr>
        <ns0:spPr>
          <ns1:xfrm>
            <ns1:off x="8961472" y="3283422"/>
            <ns1:ext cx="311413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House list breakdown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68" name="Google Shape;368;p1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id="369" name="Google Shape;369;p14"/>
          <ns0:cNvPicPr preferRelativeResize="0"/>
          <ns0:nvPr/>
        </ns0:nvPicPr>
        <ns0:blipFill rotWithShape="1">
          <ns1:blip ns2:embed="rId3">
            <ns1:alphaModFix/>
          </ns1:blip>
          <ns1:srcRect b="0" l="0" r="0" t="0"/>
          <ns1:stretch/>
        </ns0:blipFill>
        <ns0:spPr>
          <ns1:xfrm>
            <ns1:off x="3985819" y="40700"/>
            <ns1:ext cx="7984981" cy="6817299"/>
          </ns1:xfrm>
          <ns1:prstGeom prst="rect">
            <ns1:avLst/>
          </ns1:prstGeom>
          <ns1:noFill/>
          <ns1:ln>
            <ns1:noFill/>
          </ns1:ln>
        </ns0:spPr>
      </ns0:pic>
      <ns0:sp>
        <ns0:nvSpPr>
          <ns0:cNvPr id="370" name="Google Shape;370;p14"/>
          <ns0:cNvSpPr/>
          <ns0:nvPr/>
        </ns0:nvSpPr>
        <ns0:spPr>
          <ns1:xfrm>
            <ns1:off x="9439100" y="4598106"/>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Position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1" name="Google Shape;371;p14"/>
          <ns0:cNvSpPr/>
          <ns0:nvPr/>
        </ns0:nvSpPr>
        <ns0:spPr>
          <ns1:xfrm>
            <ns1:off x="9439084" y="1217247"/>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Company</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Size</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2" name="Google Shape;372;p1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73" name="Google Shape;373;p14"/>
          <ns0:cNvSpPr/>
          <ns0:nvPr/>
        </ns0:nvSpPr>
        <ns0:spPr>
          <ns1:xfrm>
            <ns1:off x="474104" y="3762932"/>
            <ns1:ext cx="4690118" cy="2843629"/>
          </ns1:xfrm>
          <ns1:prstGeom prst="roundRect">
            <ns1:avLst>
              <ns1:gd fmla="val 0" name="adj"/>
            </ns1:avLst>
          </ns1:prstGeom>
          <ns1:noFill/>
          <ns1:ln cap="flat" cmpd="sng" w="127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 Majisemi, rather than using attribute specification (segmentation) when attracting participants via email,</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we set the webinar theme (title, announcemen</ns1:t>
            </ns1:r>
            <ns1:r>
              <ns1:rPr b="1" i="0" lang="ja-JP" sz="1600" u="sng" cap="none" strike="noStrike">
                <ns1:solidFill>
                  <ns1:schemeClr val="accent4"/>
                </ns1:solidFill>
                <ns1:latin typeface="BIZ UDPGothic"/>
                <ns1:ea typeface="BIZ UDPGothic"/>
                <ns1:cs typeface="BIZ UDPGothic"/>
                <ns1:sym typeface="BIZ UDPGothic"/>
              </ns1:rPr>
              <ns1:t>t text) so that more people who match your c</ns1:t>
            </ns1:r>
            <ns1:r>
              <ns1:rPr b="1" i="0" lang="ja-JP" sz="1800" u="sng" cap="none" strike="noStrike">
                <ns1:solidFill>
                  <ns1:schemeClr val="accent4"/>
                </ns1:solidFill>
                <ns1:latin typeface="BIZ UDPGothic"/>
                <ns1:ea typeface="BIZ UDPGothic"/>
                <ns1:cs typeface="BIZ UDPGothic"/>
                <ns1:sym typeface="BIZ UDPGothic"/>
              </ns1:rPr>
              <ns1:t>ompany's products/services will participate.</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on behalf of Majisemi,</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1"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adopting a method that increases the proportion of your target audience.</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Emails are not sent to all contacts, but prioritized for those highly interested in the set theme.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74" name="Google Shape;374;p14"/>
          <ns0:cNvSpPr/>
          <ns0:nvPr/>
        </ns0:nvSpPr>
        <ns0:spPr>
          <ns1:xfrm>
            <ns1:off x="605940" y="634741"/>
            <ns1:ext cx="5610408" cy="1338564"/>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The Majisemi list is</ns1:t>
            </ns1:r>
            <ns1:endParaRPr b="1" i="0" sz="2700" u="none" cap="none" strike="noStrike">
              <ns1:solidFill>
                <ns1:srgbClr val="4F7CE6"/>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is almost exclusively focused on the following attributes.</ns1:t>
            </ns1:r>
            <ns1:endParaRPr b="1" i="0" sz="2700" u="none" cap="none" strike="noStrike">
              <ns1:solidFill>
                <ns1:srgbClr val="4F7CE6"/>
              </ns1:solidFill>
              <ns1:latin typeface="BIZ UDPGothic"/>
              <ns1:ea typeface="BIZ UDPGothic"/>
              <ns1:cs typeface="BIZ UDPGothic"/>
              <ns1:sym typeface="BIZ UDPGothic"/>
            </ns1:endParaRPr>
          </ns1:p>
        </ns0:txBody>
      </ns0:sp>
      <ns0:sp>
        <ns0:nvSpPr>
          <ns0:cNvPr id="375" name="Google Shape;375;p14"/>
          <ns0:cNvSpPr/>
          <ns0:nvPr/>
        </ns0:nvSpPr>
        <ns0:spPr>
          <ns1:xfrm>
            <ns1:off x="6337974" y="2755213"/>
            <ns1:ext cx="1542600" cy="15426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Job function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6" name="Google Shape;376;p14"/>
          <ns0:cNvSpPr/>
          <ns0:nvPr/>
        </ns0:nvSpPr>
        <ns0:spPr>
          <ns1:xfrm>
            <ns1:off x="474104" y="935613"/>
            <ns1:ext cx="115018" cy="756000"/>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77" name="Google Shape;377;p14"/>
          <ns0:cNvSpPr/>
          <ns0:nvPr/>
        </ns0:nvSpPr>
        <ns0:spPr>
          <ns1:xfrm>
            <ns1:off x="20417" y="1704044"/>
            <ns1:ext cx="5127525" cy="1391023"/>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342900" lvl="0" marL="720000" marR="0" rtl="0" algn="l">
              <ns1:lnSpc>
                <ns1:spcPct val="100000"/>
              </ns1:lnSpc>
              <ns1:spcBef>
                <ns1:spcPts val="120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Information systems departments, DX-related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Security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Manufacturing × Production and manufacturing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Back office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IT Companies × All Job Functions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78" name="Google Shape;378;p1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79" name="Google Shape;379;p14"/>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5.xml><?xml version="1.0" encoding="utf-8"?>
<ns0:sld xmlns:ns0="http://schemas.openxmlformats.org/presentationml/2006/main" xmlns:ns1="http://schemas.openxmlformats.org/drawingml/2006/main" xmlns:ns2="http://schemas.openxmlformats.org/officeDocument/2006/relationships">
  <ns0:cSld>
    <ns0:spTree>
      <ns0:nvGrpSpPr>
        <ns0:cNvPr id="384" name="Shape 384"/>
        <ns0:cNvGrpSpPr/>
        <ns0:nvPr/>
      </ns0:nvGrpSpPr>
      <ns0:grpSpPr>
        <ns1:xfrm>
          <ns1:off x="0" y="0"/>
          <ns1:ext cx="0" cy="0"/>
          <ns1:chOff x="0" y="0"/>
          <ns1:chExt cx="0" cy="0"/>
        </ns1:xfrm>
      </ns0:grpSpPr>
      <ns0:cxnSp>
        <ns0:nvCxnSpPr>
          <ns0:cNvPr id="385" name="Google Shape;385;p15"/>
          <ns0:cNvCxnSpPr/>
          <ns0:nvPr/>
        </ns0:nvCxnSpPr>
        <ns0:spPr>
          <ns1:xfrm>
            <ns1:off x="5305335" y="4629612"/>
            <ns1:ext cx="2672319" cy="1055964"/>
          </ns1:xfrm>
          <ns1:prstGeom prst="straightConnector1">
            <ns1:avLst/>
          </ns1:prstGeom>
          <ns1:noFill/>
          <ns1:ln cap="flat" cmpd="sng" w="25400">
            <ns1:solidFill>
              <ns1:srgbClr val="A5A5A5"/>
            </ns1:solidFill>
            <ns1:prstDash val="dot"/>
            <ns1:miter lim="800000"/>
            <ns1:headEnd len="sm" w="sm" type="none"/>
            <ns1:tailEnd len="med" w="med" type="triangle"/>
          </ns1:ln>
        </ns0:spPr>
      </ns0:cxnSp>
      <ns0:sp>
        <ns0:nvSpPr>
          <ns0:cNvPr id="386" name="Google Shape;386;p15"/>
          <ns0:cNvSpPr/>
          <ns0:nvPr/>
        </ns0:nvSpPr>
        <ns0:spPr>
          <ns1:xfrm>
            <ns1:off x="350875" y="1618778"/>
            <ns1:ext cx="3717600" cy="586551"/>
          </ns1:xfrm>
          <ns1:prstGeom prst="chevron">
            <ns1:avLst>
              <ns1:gd fmla="val 46135" name="adj"/>
            </ns1:avLst>
          </ns1:prstGeom>
          <ns1:gradFill>
            <ns1:gsLst>
              <ns1:gs pos="0">
                <ns1:srgbClr val="C3D2F7"/>
              </ns1:gs>
              <ns1:gs pos="100000">
                <ns1:srgbClr val="88A8EF"/>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dk1"/>
              </ns1:solidFill>
              <ns1:latin typeface="Arial"/>
              <ns1:ea typeface="Arial"/>
              <ns1:cs typeface="Arial"/>
              <ns1:sym typeface="Arial"/>
            </ns1:endParaRPr>
          </ns1:p>
        </ns0:txBody>
      </ns0:sp>
      <ns0:sp>
        <ns0:nvSpPr>
          <ns0:cNvPr id="387" name="Google Shape;387;p15"/>
          <ns0:cNvSpPr/>
          <ns0:nvPr/>
        </ns0:nvSpPr>
        <ns0:spPr>
          <ns1:xfrm>
            <ns1:off x="3853475" y="1618778"/>
            <ns1:ext cx="5230650" cy="586551"/>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88" name="Google Shape;388;p15"/>
          <ns0:cNvSpPr/>
          <ns0:nvPr/>
        </ns0:nvSpPr>
        <ns0:spPr>
          <ns1:xfrm>
            <ns1:off x="8857193" y="1618793"/>
            <ns1:ext cx="2920651" cy="586521"/>
          </ns1:xfrm>
          <ns1:prstGeom prst="chevron">
            <ns1:avLst>
              <ns1:gd fmla="val 46135" name="adj"/>
            </ns1:avLst>
          </ns1:prstGeom>
          <ns1:gradFill>
            <ns1:gsLst>
              <ns1:gs pos="0">
                <ns1:srgbClr val="4F7CE6"/>
              </ns1:gs>
              <ns1:gs pos="100000">
                <ns1:srgbClr val="102F74"/>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89" name="Google Shape;389;p15"/>
          <ns0:cNvCxnSpPr/>
          <ns0:nvPr/>
        </ns0:nvCxnSpPr>
        <ns0:spPr>
          <ns1:xfrm flipH="1" rot="10800000">
            <ns1:off x="2108140" y="3690406"/>
            <ns1:ext cx="908396" cy="4795"/>
          </ns1:xfrm>
          <ns1:prstGeom prst="straightConnector1">
            <ns1:avLst/>
          </ns1:prstGeom>
          <ns1:noFill/>
          <ns1:ln cap="flat" cmpd="sng" w="25400">
            <ns1:solidFill>
              <ns1:schemeClr val="accent4"/>
            </ns1:solidFill>
            <ns1:prstDash val="dot"/>
            <ns1:miter lim="800000"/>
            <ns1:headEnd len="sm" w="sm" type="none"/>
            <ns1:tailEnd len="sm" w="sm" type="none"/>
          </ns1:ln>
        </ns0:spPr>
      </ns0:cxnSp>
      <ns0:sp>
        <ns0:nvSpPr>
          <ns0:cNvPr id="390" name="Google Shape;390;p15"/>
          <ns0:cNvSpPr txBox="1"/>
          <ns0:nvPr/>
        </ns0:nvSpPr>
        <ns0:spPr>
          <ns1:xfrm>
            <ns1:off x="1200082" y="1681221"/>
            <ns1:ext cx="1841195"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Lead acquisition</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91" name="Google Shape;391;p15"/>
          <ns0:cNvCxnSpPr/>
          <ns0:nvPr/>
        </ns0:nvCxnSpPr>
        <ns0:spPr>
          <ns1:xfrm>
            <ns1:off x="8525767" y="2845056"/>
            <ns1:ext cx="81070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sp>
        <ns0:nvSpPr>
          <ns0:cNvPr id="392" name="Google Shape;392;p15"/>
          <ns0:cNvSpPr txBox="1"/>
          <ns0:nvPr/>
        </ns0:nvSpPr>
        <ns0:spPr>
          <ns1:xfrm>
            <ns1:off x="4744883" y="1681221"/>
            <ns1:ext cx="323277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Nurturing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3" name="Google Shape;393;p15"/>
          <ns0:cNvSpPr txBox="1"/>
          <ns0:nvPr/>
        </ns0:nvSpPr>
        <ns0:spPr>
          <ns1:xfrm>
            <ns1:off x="9396921" y="1681221"/>
            <ns1:ext cx="1841195" cy="461665"/>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Contract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4" name="Google Shape;394;p15"/>
          <ns0:cNvSpPr txBox="1"/>
          <ns0:nvPr/>
        </ns0:nvSpPr>
        <ns0:spPr>
          <ns1:xfrm>
            <ns1:off x="8157764" y="6503249"/>
            <ns1:ext cx="1984578" cy="24622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Arial"/>
                <ns1:ea typeface="Arial"/>
                <ns1:cs typeface="Arial"/>
                <ns1:sym typeface="Arial"/>
              </ns1:rPr>
              <ns1:t>(SiriusDecisions survey)</ns1:t>
            </ns1:r>
            <ns1:endParaRPr b="0" i="0" sz="1400" u="none" cap="none" strike="noStrike">
              <ns1:solidFill>
                <ns1:srgbClr val="000000"/>
              </ns1:solidFill>
              <ns1:latin typeface="Arial"/>
              <ns1:ea typeface="Arial"/>
              <ns1:cs typeface="Arial"/>
              <ns1:sym typeface="Arial"/>
            </ns1:endParaRPr>
          </ns1:p>
        </ns0:txBody>
      </ns0:sp>
      <ns0:cxnSp>
        <ns0:nvCxnSpPr>
          <ns0:cNvPr id="395" name="Google Shape;395;p1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96" name="Google Shape;396;p1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97" name="Google Shape;397;p15"/>
          <ns0:cNvCxnSpPr/>
          <ns0:nvPr/>
        </ns0:nvCxnSpPr>
        <ns0:spPr>
          <ns1:xfrm>
            <ns1:off x="5305335" y="4526271"/>
            <ns1:ext cx="402829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398" name="Google Shape;398;p15"/>
          <ns0:cNvCxnSpPr/>
          <ns0:nvPr/>
        </ns0:nvCxnSpPr>
        <ns0:spPr>
          <ns1:xfrm rot="10800000">
            <ns1:off x="3020432" y="2868369"/>
            <ns1:ext cx="0" cy="1640385"/>
          </ns1:xfrm>
          <ns1:prstGeom prst="straightConnector1">
            <ns1:avLst/>
          </ns1:prstGeom>
          <ns1:noFill/>
          <ns1:ln cap="flat" cmpd="sng" w="25400">
            <ns1:solidFill>
              <ns1:schemeClr val="accent4"/>
            </ns1:solidFill>
            <ns1:prstDash val="dot"/>
            <ns1:miter lim="800000"/>
            <ns1:headEnd len="sm" w="sm" type="none"/>
            <ns1:tailEnd len="sm" w="sm" type="none"/>
          </ns1:ln>
        </ns0:spPr>
      </ns0:cxnSp>
      <ns0:cxnSp>
        <ns0:nvCxnSpPr>
          <ns0:cNvPr id="399" name="Google Shape;399;p15"/>
          <ns0:cNvCxnSpPr/>
          <ns0:nvPr/>
        </ns0:nvCxnSpPr>
        <ns0:spPr>
          <ns1:xfrm flipH="1" rot="10800000">
            <ns1:off x="3016536" y="2853329"/>
            <ns1:ext cx="3827724" cy="16814"/>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400" name="Google Shape;400;p15"/>
          <ns0:cNvCxnSpPr/>
          <ns0:nvPr/>
        </ns0:nvCxnSpPr>
        <ns0:spPr>
          <ns1:xfrm>
            <ns1:off x="3020432" y="4508754"/>
            <ns1:ext cx="1177819"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grpSp>
        <ns0:nvGrpSpPr>
          <ns0:cNvPr id="401" name="Google Shape;401;p15"/>
          <ns0:cNvGrpSpPr/>
          <ns0:nvPr/>
        </ns0:nvGrpSpPr>
        <ns0:grpSpPr>
          <ns1:xfrm>
            <ns1:off x="3355678" y="3472232"/>
            <ns1:ext cx="1949657" cy="1487342"/>
            <ns1:chOff x="3768071" y="3448601"/>
            <ns1:chExt cx="1949657" cy="1487342"/>
          </ns1:xfrm>
        </ns0:grpSpPr>
        <ns0:sp>
          <ns0:nvSpPr>
            <ns0:cNvPr id="402" name="Google Shape;402;p15"/>
            <ns0:cNvSpPr/>
            <ns0:nvPr/>
          </ns0:nvSpPr>
          <ns0:spPr>
            <ns1:xfrm>
              <ns1:off x="3768071" y="3448601"/>
              <ns1:ext cx="1949657" cy="1487342"/>
            </ns1:xfrm>
            <ns1:prstGeom prst="roundRect">
              <ns1:avLst>
                <ns1:gd fmla="val 11498"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03" name="Google Shape;403;p15"/>
            <ns0:cNvSpPr txBox="1"/>
            <ns0:nvPr/>
          </ns0:nvSpPr>
          <ns0:spPr>
            <ns1:xfrm>
              <ns1:off x="3936208" y="4122282"/>
              <ns1:ext cx="1613383"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Cold lead</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04" name="Google Shape;404;p15"/>
            <ns0:cNvSpPr txBox="1"/>
            <ns0:nvPr/>
          </ns0:nvSpPr>
          <ns0:spPr>
            <ns1:xfrm>
              <ns1:off x="4166159" y="4357745"/>
              <ns1:ext cx="115348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27 indi</ns1:t>
              </ns1:r>
              <ns1:r>
                <ns1:rPr b="0" i="0" lang="ja-JP" sz="1600" u="none" cap="none" strike="noStrike">
                  <ns1:solidFill>
                    <ns1:schemeClr val="lt1"/>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05" name="Google Shape;405;p15"/>
          <ns0:cNvGrpSpPr/>
          <ns0:nvPr/>
        </ns0:nvGrpSpPr>
        <ns0:grpSpPr>
          <ns1:xfrm>
            <ns1:off x="8066612" y="5336367"/>
            <ns1:ext cx="3404265" cy="1166300"/>
            <ns1:chOff x="7960282" y="5146366"/>
            <ns1:chExt cx="3404265" cy="1166300"/>
          </ns1:xfrm>
        </ns0:grpSpPr>
        <ns0:sp>
          <ns0:nvSpPr>
            <ns0:cNvPr id="406" name="Google Shape;406;p15"/>
            <ns0:cNvSpPr/>
            <ns0:nvPr/>
          </ns0:nvSpPr>
          <ns0:spPr>
            <ns1:xfrm>
              <ns1:off x="7960282" y="5146366"/>
              <ns1:ext cx="3404265" cy="1166300"/>
            </ns1:xfrm>
            <ns1:prstGeom prst="roundRect">
              <ns1:avLst>
                <ns1:gd fmla="val 11912" name="adj"/>
              </ns1:avLst>
            </ns1:prstGeom>
            <ns1:solidFill>
              <ns1:srgbClr val="102F74"/>
            </ns1:solid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0:txBody>
        </ns0:sp>
        <ns0:pic>
          <ns0:nvPicPr>
            <ns0:cNvPr descr="図形&#10;&#10;低い精度で自動的に生成された説明" id="407" name="Google Shape;407;p15"/>
            <ns0:cNvPicPr preferRelativeResize="0"/>
            <ns0:nvPr/>
          </ns0:nvPicPr>
          <ns0:blipFill rotWithShape="1">
            <ns1:blip ns2:embed="rId3">
              <ns1:alphaModFix/>
            </ns1:blip>
            <ns1:srcRect b="0" l="0" r="0" t="0"/>
            <ns1:stretch/>
          </ns0:blipFill>
          <ns0:spPr>
            <ns1:xfrm>
              <ns1:off x="8332394" y="5684691"/>
              <ns1:ext cx="544595" cy="485313"/>
            </ns1:xfrm>
            <ns1:prstGeom prst="rect">
              <ns1:avLst/>
            </ns1:prstGeom>
            <ns1:noFill/>
            <ns1:ln>
              <ns1:noFill/>
            </ns1:ln>
          </ns0:spPr>
        </ns0:pic>
        <ns0:sp>
          <ns0:nvSpPr>
            <ns0:cNvPr id="408" name="Google Shape;408;p15"/>
            <ns0:cNvSpPr/>
            <ns0:nvPr/>
          </ns0:nvSpPr>
          <ns0:spPr>
            <ns1:xfrm>
              <ns1:off x="9185082" y="5246776"/>
              <ns1:ext cx="2080537" cy="965481"/>
            </ns1:xfrm>
            <ns1:prstGeom prst="roundRect">
              <ns1:avLst>
                <ns1:gd fmla="val 11521" name="adj"/>
              </ns1:avLst>
            </ns1:prstGeom>
            <ns1:solidFill>
              <ns1:schemeClr val="lt1"/>
            </ns1:solidFill>
            <ns1:ln cap="flat" cmpd="sng" w="15875">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80% sign contracts with</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competitors within 2 years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409" name="Google Shape;409;p15"/>
            <ns0:cNvSpPr txBox="1"/>
            <ns0:nvPr/>
          </ns0:nvSpPr>
          <ns0:spPr>
            <ns1:xfrm>
              <ns1:off x="8101628" y="5166705"/>
              <ns1:ext cx="97796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rgbClr val="D8D8D8"/>
                  </ns1:solidFill>
                  <ns1:latin typeface="BIZ UDPGothic"/>
                  <ns1:ea typeface="BIZ UDPGothic"/>
                  <ns1:cs typeface="BIZ UDPGothic"/>
                  <ns1:sym typeface="BIZ UDPGothic"/>
                </ns1:rPr>
                <ns1:t>21 indi</ns1:t>
              </ns1:r>
              <ns1:r>
                <ns1:rPr b="0" i="0" lang="ja-JP" sz="1600" u="none" cap="none" strike="noStrike">
                  <ns1:solidFill>
                    <ns1:srgbClr val="D8D8D8"/>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10" name="Google Shape;410;p15"/>
          <ns0:cNvGrpSpPr/>
          <ns0:nvPr/>
        </ns0:nvGrpSpPr>
        <ns0:grpSpPr>
          <ns1:xfrm>
            <ns1:off x="9420754" y="2344699"/>
            <ns1:ext cx="2039376" cy="2614875"/>
            <ns1:chOff x="9420754" y="2154698"/>
            <ns1:chExt cx="2039376" cy="2614875"/>
          </ns1:xfrm>
        </ns0:grpSpPr>
        <ns0:sp>
          <ns0:nvSpPr>
            <ns0:cNvPr id="411" name="Google Shape;411;p15"/>
            <ns0:cNvSpPr/>
            <ns0:nvPr/>
          </ns0:nvSpPr>
          <ns0:spPr>
            <ns1:xfrm>
              <ns1:off x="9420754" y="2154698"/>
              <ns1:ext cx="2039376" cy="1259645"/>
            </ns1:xfrm>
            <ns1:prstGeom prst="roundRect">
              <ns1:avLst>
                <ns1:gd fmla="val 13587"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12" name="Google Shape;412;p15"/>
            <ns0:cNvSpPr txBox="1"/>
            <ns0:nvPr/>
          </ns0:nvSpPr>
          <ns0:spPr>
            <ns1:xfrm>
              <ns1:off x="10421528" y="2492133"/>
              <ns1:ext cx="8889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1 indi</ns1:t>
              </ns1:r>
              <ns1:r>
                <ns1:rPr b="0" i="0" lang="ja-JP" sz="1600" u="none" cap="none" strike="noStrike">
                  <ns1:solidFill>
                    <ns1:schemeClr val="accent4"/>
                  </ns1:solidFill>
                  <ns1:latin typeface="BIZ UDPGothic"/>
                  <ns1:ea typeface="BIZ UDPGothic"/>
                  <ns1:cs typeface="BIZ UDPGothic"/>
                  <ns1:sym typeface="BIZ UDPGothic"/>
                </ns1:rPr>
                <ns1:t>vidual</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3" name="Google Shape;413;p15"/>
            <ns0:cNvGrpSpPr/>
            <ns0:nvPr/>
          </ns0:nvGrpSpPr>
          <ns0:grpSpPr>
            <ns1:xfrm>
              <ns1:off x="9420754" y="3509928"/>
              <ns1:ext cx="2039376" cy="1259645"/>
              <ns1:chOff x="9420754" y="3581048"/>
              <ns1:chExt cx="2039376" cy="1259645"/>
            </ns1:xfrm>
          </ns0:grpSpPr>
          <ns0:sp>
            <ns0:nvSpPr>
              <ns0:cNvPr id="414" name="Google Shape;414;p15"/>
              <ns0:cNvSpPr/>
              <ns0:nvPr/>
            </ns0:nvSpPr>
            <ns0:spPr>
              <ns1:xfrm>
                <ns1:off x="9420754" y="3581048"/>
                <ns1:ext cx="2039376" cy="1259645"/>
              </ns1:xfrm>
              <ns1:prstGeom prst="roundRect">
                <ns1:avLst>
                  <ns1:gd fmla="val 11533"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pic>
            <ns0:nvPicPr>
              <ns0:cNvPr descr="アイコン&#10;&#10;自動的に生成された説明" id="415" name="Google Shape;415;p15"/>
              <ns0:cNvPicPr preferRelativeResize="0"/>
              <ns0:nvPr/>
            </ns0:nvPicPr>
            <ns0:blipFill rotWithShape="1">
              <ns1:blip ns2:embed="rId4">
                <ns1:alphaModFix/>
              </ns1:blip>
              <ns1:srcRect b="0" l="0" r="0" t="0"/>
              <ns1:stretch/>
            </ns0:blipFill>
            <ns0:spPr>
              <ns1:xfrm>
                <ns1:off x="9623108" y="4140834"/>
                <ns1:ext cx="786005" cy="502022"/>
              </ns1:xfrm>
              <ns1:prstGeom prst="rect">
                <ns1:avLst/>
              </ns1:prstGeom>
              <ns1:noFill/>
              <ns1:ln>
                <ns1:noFill/>
              </ns1:ln>
            </ns0:spPr>
          </ns0:pic>
          <ns0:sp>
            <ns0:nvSpPr>
              <ns0:cNvPr id="416" name="Google Shape;416;p15"/>
              <ns0:cNvSpPr txBox="1"/>
              <ns0:nvPr/>
            </ns0:nvSpPr>
            <ns0:spPr>
              <ns1:xfrm>
                <ns1:off x="10375673" y="3919307"/>
                <ns1:ext cx="9807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21 indi</ns1:t>
                </ns1:r>
                <ns1:r>
                  <ns1:rPr b="0" i="0" lang="ja-JP" sz="1600" u="none" cap="none" strike="noStrike">
                    <ns1:solidFill>
                      <ns1:schemeClr val="accent4"/>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7" name="Google Shape;417;p15"/>
              <ns0:cNvGrpSpPr/>
              <ns0:nvPr/>
            </ns0:nvGrpSpPr>
            <ns0:grpSpPr>
              <ns1:xfrm>
                <ns1:off x="9666141" y="3783896"/>
                <ns1:ext cx="663260" cy="318015"/>
                <ns1:chOff x="9474086" y="3831521"/>
                <ns1:chExt cx="663260" cy="318015"/>
              </ns1:xfrm>
            </ns0:grpSpPr>
            <ns0:sp>
              <ns0:nvSpPr>
                <ns0:cNvPr id="418" name="Google Shape;418;p15"/>
                <ns0:cNvSpPr/>
                <ns0:nvPr/>
              </ns0:nvSpPr>
              <ns0:spPr>
                <ns1:xfrm>
                  <ns1:off x="947408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19" name="Google Shape;419;p15"/>
                <ns0:cNvSpPr/>
                <ns0:nvPr/>
              </ns0:nvSpPr>
              <ns0:spPr>
                <ns1:xfrm>
                  <ns1:off x="9672297" y="3831521"/>
                  <ns1:ext cx="284449" cy="284449"/>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0" name="Google Shape;420;p15"/>
                <ns0:cNvSpPr/>
                <ns0:nvPr/>
              </ns0:nvSpPr>
              <ns0:spPr>
                <ns1:xfrm>
                  <ns1:off x="994830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pic>
          <ns0:nvPicPr>
            <ns0:cNvPr descr="アイコン&#10;&#10;自動的に生成された説明" id="421" name="Google Shape;421;p15"/>
            <ns0:cNvPicPr preferRelativeResize="0"/>
            <ns0:nvPr/>
          </ns0:nvPicPr>
          <ns0:blipFill rotWithShape="1">
            <ns1:blip ns2:embed="rId4">
              <ns1:alphaModFix/>
            </ns1:blip>
            <ns1:srcRect b="0" l="0" r="0" t="0"/>
            <ns1:stretch/>
          </ns0:blipFill>
          <ns0:spPr>
            <ns1:xfrm>
              <ns1:off x="9623108" y="2703357"/>
              <ns1:ext cx="786005" cy="502022"/>
            </ns1:xfrm>
            <ns1:prstGeom prst="rect">
              <ns1:avLst/>
            </ns1:prstGeom>
            <ns1:noFill/>
            <ns1:ln>
              <ns1:noFill/>
            </ns1:ln>
          </ns0:spPr>
        </ns0:pic>
        <ns0:grpSp>
          <ns0:nvGrpSpPr>
            <ns0:cNvPr id="422" name="Google Shape;422;p15"/>
            <ns0:cNvGrpSpPr/>
            <ns0:nvPr/>
          </ns0:nvGrpSpPr>
          <ns0:grpSpPr>
            <ns1:xfrm>
              <ns1:off x="9666141" y="2346419"/>
              <ns1:ext cx="663260" cy="318015"/>
              <ns1:chOff x="9474086" y="3831521"/>
              <ns1:chExt cx="663260" cy="318015"/>
            </ns1:xfrm>
          </ns0:grpSpPr>
          <ns0:sp>
            <ns0:nvSpPr>
              <ns0:cNvPr id="423" name="Google Shape;423;p15"/>
              <ns0:cNvSpPr/>
              <ns0:nvPr/>
            </ns0:nvSpPr>
            <ns0:spPr>
              <ns1:xfrm>
                <ns1:off x="947408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4" name="Google Shape;424;p15"/>
              <ns0:cNvSpPr/>
              <ns0:nvPr/>
            </ns0:nvSpPr>
            <ns0:spPr>
              <ns1:xfrm>
                <ns1:off x="9672297" y="3831521"/>
                <ns1:ext cx="284449" cy="284449"/>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5" name="Google Shape;425;p15"/>
              <ns0:cNvSpPr/>
              <ns0:nvPr/>
            </ns0:nvSpPr>
            <ns0:spPr>
              <ns1:xfrm>
                <ns1:off x="994830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sp>
        <ns0:nvSpPr>
          <ns0:cNvPr id="426" name="Google Shape;426;p15"/>
          <ns0:cNvSpPr/>
          <ns0:nvPr/>
        </ns0:nvSpPr>
        <ns0:spPr>
          <ns1:xfrm>
            <ns1:off x="2946602" y="3624664"/>
            <ns1:ext cx="144821" cy="144821"/>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7" name="Google Shape;427;p15"/>
          <ns0:cNvSpPr/>
          <ns0:nvPr/>
        </ns0:nvSpPr>
        <ns0:spPr>
          <ns1:xfrm>
            <ns1:off x="587500" y="5152800"/>
            <ns1:ext cx="5817600" cy="692400"/>
          </ns1:xfrm>
          <ns1:prstGeom prst="roundRect">
            <ns1:avLst>
              <ns1:gd fmla="val 16667" name="adj"/>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By repeatedly holding webinars, including past participants,</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500" u="none" cap="none" strike="noStrike">
                <ns1:solidFill>
                  <ns1:schemeClr val="accent4"/>
                </ns1:solidFill>
                <ns1:latin typeface="BIZ UDPGothic"/>
                <ns1:ea typeface="BIZ UDPGothic"/>
                <ns1:cs typeface="BIZ UDPGothic"/>
                <ns1:sym typeface="BIZ UDPGothic"/>
              </ns1:rPr>
              <ns1:t>to efficiently acquire new leads and nurture them.</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428" name="Google Shape;428;p15"/>
          <ns0:cNvGrpSpPr/>
          <ns0:nvPr/>
        </ns0:nvGrpSpPr>
        <ns0:grpSpPr>
          <ns1:xfrm>
            <ns1:off x="631122" y="2348345"/>
            <ns1:ext cx="1841195" cy="2611230"/>
            <ns1:chOff x="631122" y="2158344"/>
            <ns1:chExt cx="1841195" cy="2611230"/>
          </ns1:xfrm>
        </ns0:grpSpPr>
        <ns0:sp>
          <ns0:nvSpPr>
            <ns0:cNvPr id="429" name="Google Shape;429;p15"/>
            <ns0:cNvSpPr/>
            <ns0:nvPr/>
          </ns0:nvSpPr>
          <ns0:spPr>
            <ns1:xfrm>
              <ns1:off x="631122" y="2158344"/>
              <ns1:ext cx="1841195" cy="2611230"/>
            </ns1:xfrm>
            <ns1:prstGeom prst="roundRect">
              <ns1:avLst>
                <ns1:gd fmla="val 8582"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pic>
          <ns0:nvPicPr>
            <ns0:cNvPr descr="アイコン&#10;&#10;自動的に生成された説明" id="430" name="Google Shape;430;p15"/>
            <ns0:cNvPicPr preferRelativeResize="0"/>
            <ns0:nvPr/>
          </ns0:nvPicPr>
          <ns0:blipFill rotWithShape="1">
            <ns1:blip ns2:embed="rId5">
              <ns1:alphaModFix/>
            </ns1:blip>
            <ns1:srcRect b="0" l="0" r="0" t="0"/>
            <ns1:stretch/>
          </ns0:blipFill>
          <ns0:spPr>
            <ns1:xfrm>
              <ns1:off x="1076220" y="2497527"/>
              <ns1:ext cx="957919" cy="1018415"/>
            </ns1:xfrm>
            <ns1:prstGeom prst="rect">
              <ns1:avLst/>
            </ns1:prstGeom>
            <ns1:noFill/>
            <ns1:ln>
              <ns1:noFill/>
            </ns1:ln>
          </ns0:spPr>
        </ns0:pic>
        <ns0:sp>
          <ns0:nvSpPr>
            <ns0:cNvPr id="431" name="Google Shape;431;p15"/>
            <ns0:cNvSpPr txBox="1"/>
            <ns0:nvPr/>
          </ns0:nvSpPr>
          <ns0:spPr>
            <ns1:xfrm>
              <ns1:off x="845236" y="3596226"/>
              <ns1:ext cx="14130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Seminar hosting</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32" name="Google Shape;432;p15"/>
            <ns0:cNvSpPr txBox="1"/>
            <ns0:nvPr/>
          </ns0:nvSpPr>
          <ns0:spPr>
            <ns1:xfrm>
              <ns1:off x="974979" y="3826762"/>
              <ns1:ext cx="11535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lt1"/>
                  </ns1:solidFill>
                  <ns1:latin typeface="BIZ UDPGothic"/>
                  <ns1:ea typeface="BIZ UDPGothic"/>
                  <ns1:cs typeface="BIZ UDPGothic"/>
                  <ns1:sym typeface="BIZ UDPGothic"/>
                </ns1:rPr>
                <ns1:t>30 parti</ns1:t>
              </ns1:r>
              <ns1:r>
                <ns1:rPr b="0" i="0" lang="ja-JP" sz="1800" u="none" cap="none" strike="noStrike">
                  <ns1:solidFill>
                    <ns1:schemeClr val="lt1"/>
                  </ns1:solidFill>
                  <ns1:latin typeface="BIZ UDPGothic"/>
                  <ns1:ea typeface="BIZ UDPGothic"/>
                  <ns1:cs typeface="BIZ UDPGothic"/>
                  <ns1:sym typeface="BIZ UDPGothic"/>
                </ns1:rPr>
                <ns1:t>cipants</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433" name="Google Shape;433;p15"/>
          <ns0:cNvSpPr/>
          <ns0:nvPr/>
        </ns0:nvSpPr>
        <ns0:spPr>
          <ns1:xfrm>
            <ns1:off x="2434212" y="3599918"/>
            <ns1:ext cx="144821" cy="167612"/>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34" name="Google Shape;434;p15"/>
          <ns0:cNvGrpSpPr/>
          <ns0:nvPr/>
        </ns0:nvGrpSpPr>
        <ns0:grpSpPr>
          <ns1:xfrm>
            <ns1:off x="6188696" y="2348344"/>
            <ns1:ext cx="2348698" cy="2577575"/>
            <ns1:chOff x="6390458" y="2158343"/>
            <ns1:chExt cx="2348698" cy="2577575"/>
          </ns1:xfrm>
        </ns0:grpSpPr>
        <ns0:sp>
          <ns0:nvSpPr>
            <ns0:cNvPr id="435" name="Google Shape;435;p15"/>
            <ns0:cNvSpPr/>
            <ns0:nvPr/>
          </ns0:nvSpPr>
          <ns0:spPr>
            <ns1:xfrm>
              <ns1:off x="6390458" y="3933144"/>
              <ns1:ext cx="2348697" cy="802774"/>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A1F4D"/>
                </ns1:solidFill>
                <ns1:latin typeface="Arial"/>
                <ns1:ea typeface="Arial"/>
                <ns1:cs typeface="Arial"/>
                <ns1:sym typeface="Arial"/>
              </ns1:endParaRPr>
            </ns1:p>
          </ns0:txBody>
        </ns0:sp>
        <ns0:sp>
          <ns0:nvSpPr>
            <ns0:cNvPr id="436" name="Google Shape;436;p15"/>
            <ns0:cNvSpPr txBox="1"/>
            <ns0:nvPr/>
          </ns0:nvSpPr>
          <ns0:spPr>
            <ns1:xfrm>
              <ns1:off x="6400084" y="3986012"/>
              <ns1:ext cx="2339072" cy="67710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Repeatedly held</ns1:t>
              </ns1:r>
              <ns1:endParaRPr b="0"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It's important to do so!</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37" name="Google Shape;437;p15"/>
            <ns0:cNvGrpSpPr/>
            <ns0:nvPr/>
          </ns0:nvGrpSpPr>
          <ns0:grpSpPr>
            <ns1:xfrm>
              <ns1:off x="6592497" y="2158343"/>
              <ns1:ext cx="1933270" cy="1529835"/>
              <ns1:chOff x="6592497" y="2158343"/>
              <ns1:chExt cx="1933270" cy="1529835"/>
            </ns1:xfrm>
          </ns0:grpSpPr>
          <ns0:sp>
            <ns0:nvSpPr>
              <ns0:cNvPr id="438" name="Google Shape;438;p15"/>
              <ns0:cNvSpPr/>
              <ns0:nvPr/>
            </ns0:nvSpPr>
            <ns0:spPr>
              <ns1:xfrm>
                <ns1:off x="6592497" y="2158343"/>
                <ns1:ext cx="1933270" cy="1524981"/>
              </ns1:xfrm>
              <ns1:prstGeom prst="roundRect">
                <ns1:avLst>
                  <ns1:gd fmla="val 7544"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439" name="Google Shape;439;p15"/>
              <ns0:cNvSpPr txBox="1"/>
              <ns0:nvPr/>
            </ns0:nvSpPr>
            <ns0:spPr>
              <ns1:xfrm>
                <ns1:off x="6769160" y="2927848"/>
                <ns1:ext cx="15798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Hot leads</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40" name="Google Shape;440;p15"/>
              <ns0:cNvSpPr txBox="1"/>
              <ns0:nvPr/>
            </ns0:nvSpPr>
            <ns0:spPr>
              <ns1:xfrm>
                <ns1:off x="7169234" y="3164978"/>
                <ns1:ext cx="779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3 parti</ns1:t>
                </ns1:r>
                <ns1:r>
                  <ns1:rPr b="0" i="0" lang="ja-JP" sz="1600" u="none" cap="none" strike="noStrike">
                    <ns1:solidFill>
                      <ns1:schemeClr val="lt1"/>
                    </ns1:solidFill>
                    <ns1:latin typeface="BIZ UDPGothic"/>
                    <ns1:ea typeface="BIZ UDPGothic"/>
                    <ns1:cs typeface="BIZ UDPGothic"/>
                    <ns1:sym typeface="BIZ UDPGothic"/>
                  </ns1:rPr>
                  <ns1:t>cipants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sp>
        <ns0:nvSpPr>
          <ns0:cNvPr id="441" name="Google Shape;441;p15"/>
          <ns0:cNvSpPr txBox="1"/>
          <ns0:nvPr/>
        </ns0:nvSpPr>
        <ns0:spPr>
          <ns1:xfrm rot="1176532">
            <ns1:off x="6795784" y="5108495"/>
            <ns1:ext cx="1338828" cy="3693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If left unattended</ns1:t>
            </ns1:r>
            <ns1:endParaRPr b="0" i="0" sz="1800" u="none" cap="none" strike="noStrike">
              <ns1:solidFill>
                <ns1:schemeClr val="accent4"/>
              </ns1:solidFill>
              <ns1:latin typeface="BIZ UDPGothic"/>
              <ns1:ea typeface="BIZ UDPGothic"/>
              <ns1:cs typeface="BIZ UDPGothic"/>
              <ns1:sym typeface="BIZ UDPGothic"/>
            </ns1:endParaRPr>
          </ns1:p>
        </ns0:txBody>
      </ns0:sp>
      <ns0:pic>
        <ns0:nvPicPr>
          <ns0:cNvPr id="442" name="Google Shape;442;p15"/>
          <ns0:cNvPicPr preferRelativeResize="0"/>
          <ns0:nvPr/>
        </ns0:nvPicPr>
        <ns0:blipFill rotWithShape="1">
          <ns1:blip ns2:embed="rId6">
            <ns1:alphaModFix/>
          </ns1:blip>
          <ns1:srcRect b="0" l="0" r="0" t="0"/>
          <ns1:stretch/>
        </ns0:blipFill>
        <ns0:spPr>
          <ns1:xfrm>
            <ns1:off x="6968412" y="2419788"/>
            <ns1:ext cx="789270" cy="731075"/>
          </ns1:xfrm>
          <ns1:prstGeom prst="rect">
            <ns1:avLst/>
          </ns1:prstGeom>
          <ns1:noFill/>
          <ns1:ln>
            <ns1:noFill/>
          </ns1:ln>
        </ns0:spPr>
      </ns0:pic>
      <ns0:pic>
        <ns0:nvPicPr>
          <ns0:cNvPr id="443" name="Google Shape;443;p15"/>
          <ns0:cNvPicPr preferRelativeResize="0"/>
          <ns0:nvPr/>
        </ns0:nvPicPr>
        <ns0:blipFill rotWithShape="1">
          <ns1:blip ns2:embed="rId7">
            <ns1:alphaModFix/>
          </ns1:blip>
          <ns1:srcRect b="0" l="0" r="0" t="0"/>
          <ns1:stretch/>
        </ns0:blipFill>
        <ns0:spPr>
          <ns1:xfrm>
            <ns1:off x="3853475" y="3532851"/>
            <ns1:ext cx="908375" cy="593701"/>
          </ns1:xfrm>
          <ns1:prstGeom prst="rect">
            <ns1:avLst/>
          </ns1:prstGeom>
          <ns1:noFill/>
          <ns1:ln>
            <ns1:noFill/>
          </ns1:ln>
        </ns0:spPr>
      </ns0:pic>
      <ns0:sp>
        <ns0:nvSpPr>
          <ns0:cNvPr id="444" name="Google Shape;444;p15"/>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45" name="Google Shape;445;p15"/>
          <ns0:cNvSpPr txBox="1"/>
          <ns0:nvPr/>
        </ns0:nvSpPr>
        <ns0:spPr>
          <ns1:xfrm>
            <ns1:off x="252547" y="763664"/>
            <ns1:ext cx="11776053"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The value of cold leads and the importance of repeating webinars</ns1:t>
            </ns1:r>
            <ns1:endParaRPr b="0" i="0" sz="1400" u="none" cap="none" strike="noStrike">
              <ns1:solidFill>
                <ns1:srgbClr val="000000"/>
              </ns1:solidFill>
              <ns1:latin typeface="Arial"/>
              <ns1:ea typeface="Arial"/>
              <ns1:cs typeface="Arial"/>
              <ns1:sym typeface="Arial"/>
            </ns1:endParaRPr>
          </ns1:p>
        </ns0:txBody>
      </ns0:sp>
      <ns0:sp>
        <ns0:nvSpPr>
          <ns0:cNvPr id="446" name="Google Shape;446;p15"/>
          <ns0:cNvSpPr txBox="1"/>
          <ns0:nvPr/>
        </ns0:nvSpPr>
        <ns0:spPr>
          <ns1:xfrm>
            <ns1:off x="221196" y="101779"/>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is it necessary to hold webinars?</ns1:t>
            </ns1:r>
            <ns1:endParaRPr b="0" i="0" sz="1400" u="none" cap="none" strike="noStrike">
              <ns1:solidFill>
                <ns1:srgbClr val="000000"/>
              </ns1:solidFill>
              <ns1:latin typeface="Arial"/>
              <ns1:ea typeface="Arial"/>
              <ns1:cs typeface="Arial"/>
              <ns1:sym typeface="Arial"/>
            </ns1:endParaRPr>
          </ns1:p>
        </ns0:txBody>
      </ns0:sp>
      <ns0:sp>
        <ns0:nvSpPr>
          <ns0:cNvPr id="447" name="Google Shape;447;p1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448" name="Google Shape;448;p15"/>
          <ns0:cNvSpPr/>
          <ns0:nvPr/>
        </ns0:nvSpPr>
        <ns0:spPr>
          <ns1:xfrm>
            <ns1:off x="587500" y="5934475"/>
            <ns1:ext cx="5796600" cy="619200"/>
          </ns1:xfrm>
          <ns1:prstGeom prst="roundRect">
            <ns1:avLst>
              <ns1:gd fmla="val 16667" name="adj"/>
            </ns1:avLst>
          </ns1:prstGeom>
          <ns1:noFill/>
          <ns1:ln cap="flat" cmpd="sng" w="38100">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Majisemi conducts long-term follow-ups with past participants,</ns1:t>
            </ns1:r>
            <ns1:endParaRPr b="0" i="0" sz="1600" u="none" cap="none" strike="noStrike">
              <ns1:solidFill>
                <ns1:schemeClr val="accent2"/>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and also offers 'Maji Follow Plus' to assist in appointment acquisition.</ns1:t>
            </ns1:r>
            <ns1:endParaRPr b="0" i="0" sz="800" u="none" cap="none" strike="noStrike">
              <ns1:solidFill>
                <ns1:schemeClr val="accent2"/>
              </ns1:solidFill>
              <ns1:latin typeface="BIZ UDPGothic"/>
              <ns1:ea typeface="BIZ UDPGothic"/>
              <ns1:cs typeface="BIZ UDPGothic"/>
              <ns1:sym typeface="BIZ UDPGothic"/>
            </ns1:endParaRPr>
          </ns1:p>
        </ns0:txBody>
      </ns0:sp>
      <ns0:sp>
        <ns0:nvSpPr>
          <ns0:cNvPr id="449" name="Google Shape;449;p15"/>
          <ns0:cNvSpPr/>
          <ns0:nvPr/>
        </ns0:nvSpPr>
        <ns0:spPr>
          <ns1:xfrm rot="10800000">
            <ns1:off x="6598948" y="5604602"/>
            <ns1:ext cx="913200" cy="626100"/>
          </ns1:xfrm>
          <ns1:prstGeom prst="rightArrow">
            <ns1:avLst>
              <ns1:gd fmla="val 50000" name="adj1"/>
              <ns1:gd fmla="val 50000" name="adj2"/>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1" i="0" sz="1400" u="none" cap="none" strike="noStrike">
              <ns1:solidFill>
                <ns1:schemeClr val="lt1"/>
              </ns1:solidFill>
              <ns1:latin typeface="Meiryo"/>
              <ns1:ea typeface="Meiryo"/>
              <ns1:cs typeface="Meiryo"/>
              <ns1:sym typeface="Meiryo"/>
            </ns1:endParaRPr>
          </ns1:p>
        </ns0:txBody>
      </ns0:sp>
      <ns0:sp>
        <ns0:nvSpPr>
          <ns0:cNvPr id="450" name="Google Shape;450;p1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451" name="Google Shape;451;p15"/>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6.xml><?xml version="1.0" encoding="utf-8"?>
<ns0:sld xmlns:ns0="http://schemas.openxmlformats.org/presentationml/2006/main" xmlns:ns1="http://schemas.openxmlformats.org/drawingml/2006/main" xmlns:ns2="http://schemas.openxmlformats.org/officeDocument/2006/relationships">
  <ns0:cSld>
    <ns0:spTree>
      <ns0:nvGrpSpPr>
        <ns0:cNvPr id="456" name="Shape 456"/>
        <ns0:cNvGrpSpPr/>
        <ns0:nvPr/>
      </ns0:nvGrpSpPr>
      <ns0:grpSpPr>
        <ns1:xfrm>
          <ns1:off x="0" y="0"/>
          <ns1:ext cx="0" cy="0"/>
          <ns1:chOff x="0" y="0"/>
          <ns1:chExt cx="0" cy="0"/>
        </ns1:xfrm>
      </ns0:grpSpPr>
      <ns0:sp>
        <ns0:nvSpPr>
          <ns0:cNvPr id="457" name="Google Shape;457;p16"/>
          <ns0:cNvSpPr/>
          <ns0:nvPr/>
        </ns0:nvSpPr>
        <ns0:spPr>
          <ns1:xfrm>
            <ns1:off x="4539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58" name="Google Shape;458;p16"/>
          <ns0:cNvSpPr/>
          <ns0:nvPr/>
        </ns0:nvSpPr>
        <ns0:spPr>
          <ns1:xfrm>
            <ns1:off x="8857788" y="3505772"/>
            <ns1:ext cx="3051600" cy="3051600"/>
          </ns1:xfrm>
          <ns1:prstGeom prst="ellipse">
            <ns1:avLst/>
          </ns1:prstGeom>
          <ns1:solidFill>
            <ns1:schemeClr val="accent2"/>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59" name="Google Shape;459;p16"/>
          <ns0:cNvGrpSpPr/>
          <ns0:nvPr/>
        </ns0:nvGrpSpPr>
        <ns0:grpSpPr>
          <ns1:xfrm>
            <ns1:off x="9082882" y="4093575"/>
            <ns1:ext cx="2601381" cy="1875963"/>
            <ns1:chOff x="9170357" y="1304297"/>
            <ns1:chExt cx="2601381" cy="1875963"/>
          </ns1:xfrm>
        </ns0:grpSpPr>
        <ns0:sp>
          <ns0:nvSpPr>
            <ns0:cNvPr id="460" name="Google Shape;460;p16"/>
            <ns0:cNvSpPr txBox="1"/>
            <ns0:nvPr/>
          </ns0:nvSpPr>
          <ns0:spPr>
            <ns1:xfrm>
              <ns1:off x="9170357" y="2164597"/>
              <ns1:ext cx="2601381" cy="101566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Focus on the presentation</ns1:t>
              </ns1:r>
              <ns1:endParaRPr b="1" i="0" sz="3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on the day!</ns1:t>
              </ns1:r>
              <ns1:endParaRPr b="1" i="0" sz="3000" u="none" cap="none" strike="noStrike">
                <ns1:solidFill>
                  <ns1:schemeClr val="lt1"/>
                </ns1:solidFill>
                <ns1:latin typeface="BIZ UDPGothic"/>
                <ns1:ea typeface="BIZ UDPGothic"/>
                <ns1:cs typeface="BIZ UDPGothic"/>
                <ns1:sym typeface="BIZ UDPGothic"/>
              </ns1:endParaRPr>
            </ns1:p>
          </ns0:txBody>
        </ns0:sp>
        <ns0:sp>
          <ns0:nvSpPr>
            <ns0:cNvPr id="461" name="Google Shape;461;p16"/>
            <ns0:cNvSpPr txBox="1"/>
            <ns0:nvPr/>
          </ns0:nvSpPr>
          <ns0:spPr>
            <ns1:xfrm>
              <ns1:off x="9211006" y="1304297"/>
              <ns1:ext cx="252319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With a one-stop service,</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from start to finish</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Majisemi handles it all, so</ns1:t>
              </ns1:r>
              <ns1:endParaRPr b="0" i="0" sz="1600" u="none" cap="none" strike="noStrike">
                <ns1:solidFill>
                  <ns1:schemeClr val="lt1"/>
                </ns1:solidFill>
                <ns1:latin typeface="BIZ UDPGothic"/>
                <ns1:ea typeface="BIZ UDPGothic"/>
                <ns1:cs typeface="BIZ UDPGothic"/>
                <ns1:sym typeface="BIZ UDPGothic"/>
              </ns1:endParaRPr>
            </ns1:p>
          </ns0:txBody>
        </ns0:sp>
      </ns0:grpSp>
      <ns0:sp>
        <ns0:nvSpPr>
          <ns0:cNvPr id="462" name="Google Shape;462;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463" name="Google Shape;463;p1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464" name="Google Shape;464;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5" name="Google Shape;465;p16"/>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466" name="Google Shape;466;p16"/>
          <ns0:cNvSpPr txBox="1"/>
          <ns0:nvPr/>
        </ns0:nvSpPr>
        <ns0:spPr>
          <ns1:xfrm>
            <ns1:off x="404948" y="763664"/>
            <ns1:ext cx="60747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Delegate your webinar operations to us</ns1:t>
            </ns1:r>
            <ns1:endParaRPr b="0" i="0" sz="1400" u="none" cap="none" strike="noStrike">
              <ns1:solidFill>
                <ns1:srgbClr val="000000"/>
              </ns1:solidFill>
              <ns1:latin typeface="Arial"/>
              <ns1:ea typeface="Arial"/>
              <ns1:cs typeface="Arial"/>
              <ns1:sym typeface="Arial"/>
            </ns1:endParaRPr>
          </ns1:p>
        </ns0:txBody>
      </ns0:sp>
      <ns0:grpSp>
        <ns0:nvGrpSpPr>
          <ns0:cNvPr id="467" name="Google Shape;467;p16"/>
          <ns0:cNvGrpSpPr/>
          <ns0:nvPr/>
        </ns0:nvGrpSpPr>
        <ns0:grpSpPr>
          <ns1:xfrm>
            <ns1:off x="8229455" y="2663116"/>
            <ns1:ext cx="1173600" cy="1304009"/>
            <ns1:chOff x="7536560" y="1755348"/>
            <ns1:chExt cx="1173600" cy="1304009"/>
          </ns1:xfrm>
        </ns0:grpSpPr>
        <ns0:sp>
          <ns0:nvSpPr>
            <ns0:cNvPr id="468" name="Google Shape;468;p16"/>
            <ns0:cNvSpPr/>
            <ns0:nvPr/>
          </ns0:nvSpPr>
          <ns0:spPr>
            <ns1:xfrm>
              <ns1:off x="7536560"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9" name="Google Shape;469;p16"/>
            <ns0:cNvSpPr txBox="1"/>
            <ns0:nvPr/>
          </ns0:nvSpPr>
          <ns0:spPr>
            <ns1:xfrm>
              <ns1:off x="7536560" y="2420847"/>
              <ns1:ext cx="1173600" cy="623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SEO article creation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Video production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lt1"/>
                  </ns1:solidFill>
                  <ns1:latin typeface="BIZ UDPGothic"/>
                  <ns1:ea typeface="BIZ UDPGothic"/>
                  <ns1:cs typeface="BIZ UDPGothic"/>
                  <ns1:sym typeface="BIZ UDPGothic"/>
                </ns1:rPr>
                <ns1:t>(Optional)</ns1:t>
              </ns1:r>
              <ns1:endParaRPr b="0" i="0" sz="1200" u="none" cap="none" strike="noStrike">
                <ns1:solidFill>
                  <ns1:srgbClr val="000000"/>
                </ns1:solidFill>
                <ns1:latin typeface="BIZ UDPGothic"/>
                <ns1:ea typeface="BIZ UDPGothic"/>
                <ns1:cs typeface="BIZ UDPGothic"/>
                <ns1:sym typeface="BIZ UDPGothic"/>
              </ns1:endParaRPr>
            </ns1:p>
          </ns0:txBody>
        </ns0:sp>
      </ns0:grpSp>
      <ns0:grpSp>
        <ns0:nvGrpSpPr>
          <ns0:cNvPr id="470" name="Google Shape;470;p16"/>
          <ns0:cNvGrpSpPr/>
          <ns0:nvPr/>
        </ns0:nvGrpSpPr>
        <ns0:grpSpPr>
          <ns1:xfrm>
            <ns1:off x="4341749" y="2663116"/>
            <ns1:ext cx="1173587" cy="1304009"/>
            <ns1:chOff x="4002976" y="1755348"/>
            <ns1:chExt cx="1173587" cy="1304009"/>
          </ns1:xfrm>
        </ns0:grpSpPr>
        <ns0:sp>
          <ns0:nvSpPr>
            <ns0:cNvPr id="471" name="Google Shape;471;p16"/>
            <ns0:cNvSpPr/>
            <ns0:nvPr/>
          </ns0:nvSpPr>
          <ns0:spPr>
            <ns1:xfrm>
              <ns1:off x="4002976"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2" name="Google Shape;472;p16"/>
            <ns0:cNvSpPr txBox="1"/>
            <ns0:nvPr/>
          </ns0:nvSpPr>
          <ns0:spPr>
            <ns1:xfrm>
              <ns1:off x="4002976" y="2553212"/>
              <ns1:ext cx="117358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73" name="Google Shape;473;p16"/>
            <ns0:cNvPicPr preferRelativeResize="0"/>
            <ns0:nvPr/>
          </ns0:nvPicPr>
          <ns0:blipFill rotWithShape="1">
            <ns1:blip ns2:embed="rId3">
              <ns1:alphaModFix/>
            </ns1:blip>
            <ns1:srcRect b="0" l="0" r="0" t="0"/>
            <ns1:stretch/>
          </ns0:blipFill>
          <ns0:spPr>
            <ns1:xfrm>
              <ns1:off x="4260531" y="1843787"/>
              <ns1:ext cx="658476" cy="600916"/>
            </ns1:xfrm>
            <ns1:prstGeom prst="rect">
              <ns1:avLst/>
            </ns1:prstGeom>
            <ns1:noFill/>
            <ns1:ln>
              <ns1:noFill/>
            </ns1:ln>
          </ns0:spPr>
        </ns0:pic>
      </ns0:grpSp>
      <ns0:grpSp>
        <ns0:nvGrpSpPr>
          <ns0:cNvPr id="474" name="Google Shape;474;p16"/>
          <ns0:cNvGrpSpPr/>
          <ns0:nvPr/>
        </ns0:nvGrpSpPr>
        <ns0:grpSpPr>
          <ns1:xfrm>
            <ns1:off x="6933553" y="2663116"/>
            <ns1:ext cx="1193454" cy="1304009"/>
            <ns1:chOff x="6364131" y="1755348"/>
            <ns1:chExt cx="1193454" cy="1304009"/>
          </ns1:xfrm>
        </ns0:grpSpPr>
        <ns0:sp>
          <ns0:nvSpPr>
            <ns0:cNvPr id="475" name="Google Shape;475;p16"/>
            <ns0:cNvSpPr/>
            <ns0:nvPr/>
          </ns0:nvSpPr>
          <ns0:spPr>
            <ns1:xfrm>
              <ns1:off x="6364131"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6" name="Google Shape;476;p16"/>
            <ns0:cNvSpPr txBox="1"/>
            <ns0:nvPr/>
          </ns0:nvSpPr>
          <ns0:spPr>
            <ns1:xfrm>
              <ns1:off x="6364131" y="2532892"/>
              <ns1:ext cx="1193454"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Survey aggregation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Report creation</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77" name="Google Shape;477;p16"/>
          <ns0:cNvGrpSpPr/>
          <ns0:nvPr/>
        </ns0:nvGrpSpPr>
        <ns0:grpSpPr>
          <ns1:xfrm>
            <ns1:off x="5637651" y="2663116"/>
            <ns1:ext cx="1173600" cy="1304009"/>
            <ns1:chOff x="5166360" y="1765508"/>
            <ns1:chExt cx="1173600" cy="1304009"/>
          </ns1:xfrm>
        </ns0:grpSpPr>
        <ns0:sp>
          <ns0:nvSpPr>
            <ns0:cNvPr id="478" name="Google Shape;478;p16"/>
            <ns0:cNvSpPr/>
            <ns0:nvPr/>
          </ns0:nvSpPr>
          <ns0:spPr>
            <ns1:xfrm>
              <ns1:off x="5166360" y="176550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9" name="Google Shape;479;p16"/>
            <ns0:cNvSpPr txBox="1"/>
            <ns0:nvPr/>
          </ns0:nvSpPr>
          <ns0:spPr>
            <ns1:xfrm>
              <ns1:off x="5166360" y="2532892"/>
              <ns1:ext cx="1173600" cy="507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Appointment acquisition</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(Optional)</ns1:t>
              </ns1:r>
              <ns1:endParaRPr b="0" i="0" sz="1400" u="none" cap="none" strike="noStrike">
                <ns1:solidFill>
                  <ns1:schemeClr val="lt1"/>
                </ns1:solidFill>
                <ns1:latin typeface="BIZ UDPGothic"/>
                <ns1:ea typeface="BIZ UDPGothic"/>
                <ns1:cs typeface="BIZ UDPGothic"/>
                <ns1:sym typeface="BIZ UDPGothic"/>
              </ns1:endParaRPr>
            </ns1:p>
          </ns0:txBody>
        </ns0:sp>
        <ns0:pic>
          <ns0:nvPicPr>
            <ns0:cNvPr descr="アイコン&#10;&#10;自動的に生成された説明" id="480" name="Google Shape;480;p16"/>
            <ns0:cNvPicPr preferRelativeResize="0"/>
            <ns0:nvPr/>
          </ns0:nvPicPr>
          <ns0:blipFill rotWithShape="1">
            <ns1:blip ns2:embed="rId4">
              <ns1:alphaModFix/>
            </ns1:blip>
            <ns1:srcRect b="0" l="0" r="0" t="0"/>
            <ns1:stretch/>
          </ns0:blipFill>
          <ns0:spPr>
            <ns1:xfrm>
              <ns1:off x="5509809" y="1902531"/>
              <ns1:ext cx="486689" cy="538220"/>
            </ns1:xfrm>
            <ns1:prstGeom prst="rect">
              <ns1:avLst/>
            </ns1:prstGeom>
            <ns1:noFill/>
            <ns1:ln>
              <ns1:noFill/>
            </ns1:ln>
          </ns0:spPr>
        </ns0:pic>
      </ns0:grpSp>
      <ns0:grpSp>
        <ns0:nvGrpSpPr>
          <ns0:cNvPr id="481" name="Google Shape;481;p16"/>
          <ns0:cNvGrpSpPr/>
          <ns0:nvPr/>
        </ns0:nvGrpSpPr>
        <ns0:grpSpPr>
          <ns1:xfrm>
            <ns1:off x="1749945" y="2663116"/>
            <ns1:ext cx="1173587" cy="1304009"/>
            <ns1:chOff x="1614200" y="1775668"/>
            <ns1:chExt cx="1173587" cy="1304009"/>
          </ns1:xfrm>
        </ns0:grpSpPr>
        <ns0:sp>
          <ns0:nvSpPr>
            <ns0:cNvPr id="482" name="Google Shape;482;p16"/>
            <ns0:cNvSpPr/>
            <ns0:nvPr/>
          </ns0:nvSpPr>
          <ns0:spPr>
            <ns1:xfrm>
              <ns1:off x="1614200"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3" name="Google Shape;483;p16"/>
            <ns0:cNvSpPr txBox="1"/>
            <ns0:nvPr/>
          </ns0:nvSpPr>
          <ns0:spPr>
            <ns1:xfrm>
              <ns1:off x="1735708" y="2563372"/>
              <ns1:ext cx="930570"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84" name="Google Shape;484;p16"/>
            <ns0:cNvPicPr preferRelativeResize="0"/>
            <ns0:nvPr/>
          </ns0:nvPicPr>
          <ns0:blipFill rotWithShape="1">
            <ns1:blip ns2:embed="rId5">
              <ns1:alphaModFix/>
            </ns1:blip>
            <ns1:srcRect b="0" l="0" r="0" t="0"/>
            <ns1:stretch/>
          </ns0:blipFill>
          <ns0:spPr>
            <ns1:xfrm>
              <ns1:off x="1862508" y="1895125"/>
              <ns1:ext cx="676970" cy="611257"/>
            </ns1:xfrm>
            <ns1:prstGeom prst="rect">
              <ns1:avLst/>
            </ns1:prstGeom>
            <ns1:noFill/>
            <ns1:ln>
              <ns1:noFill/>
            </ns1:ln>
          </ns0:spPr>
        </ns0:pic>
      </ns0:grpSp>
      <ns0:grpSp>
        <ns0:nvGrpSpPr>
          <ns0:cNvPr id="485" name="Google Shape;485;p16"/>
          <ns0:cNvGrpSpPr/>
          <ns0:nvPr/>
        </ns0:nvGrpSpPr>
        <ns0:grpSpPr>
          <ns1:xfrm>
            <ns1:off x="3045847" y="2663116"/>
            <ns1:ext cx="1173587" cy="1304009"/>
            <ns1:chOff x="2797862" y="1775668"/>
            <ns1:chExt cx="1173587" cy="1304009"/>
          </ns1:xfrm>
        </ns0:grpSpPr>
        <ns0:sp>
          <ns0:nvSpPr>
            <ns0:cNvPr id="486" name="Google Shape;486;p16"/>
            <ns0:cNvSpPr/>
            <ns0:nvPr/>
          </ns0:nvSpPr>
          <ns0:spPr>
            <ns1:xfrm>
              <ns1:off x="2797862"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7" name="Google Shape;487;p16"/>
            <ns0:cNvSpPr txBox="1"/>
            <ns0:nvPr/>
          </ns0:nvSpPr>
          <ns0:spPr>
            <ns1:xfrm>
              <ns1:off x="2880299" y="2460699"/>
              <ns1:ext cx="10086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Seminar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Secretariat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488" name="Google Shape;488;p16"/>
            <ns0:cNvPicPr preferRelativeResize="0"/>
            <ns0:nvPr/>
          </ns0:nvPicPr>
          <ns0:blipFill rotWithShape="1">
            <ns1:blip ns2:embed="rId6">
              <ns1:alphaModFix/>
            </ns1:blip>
            <ns1:srcRect b="0" l="0" r="0" t="0"/>
            <ns1:stretch/>
          </ns0:blipFill>
          <ns0:spPr>
            <ns1:xfrm>
              <ns1:off x="3062563" y="1841708"/>
              <ns1:ext cx="644185" cy="548242"/>
            </ns1:xfrm>
            <ns1:prstGeom prst="rect">
              <ns1:avLst/>
            </ns1:prstGeom>
            <ns1:noFill/>
            <ns1:ln>
              <ns1:noFill/>
            </ns1:ln>
          </ns0:spPr>
        </ns0:pic>
      </ns0:grpSp>
      <ns0:grpSp>
        <ns0:nvGrpSpPr>
          <ns0:cNvPr id="489" name="Google Shape;489;p16"/>
          <ns0:cNvGrpSpPr/>
          <ns0:nvPr/>
        </ns0:nvGrpSpPr>
        <ns0:grpSpPr>
          <ns1:xfrm>
            <ns1:off x="454043" y="2663116"/>
            <ns1:ext cx="1173587" cy="1304009"/>
            <ns1:chOff x="430538" y="1775668"/>
            <ns1:chExt cx="1173587" cy="1304009"/>
          </ns1:xfrm>
        </ns0:grpSpPr>
        <ns0:sp>
          <ns0:nvSpPr>
            <ns0:cNvPr id="490" name="Google Shape;490;p16"/>
            <ns0:cNvSpPr/>
            <ns0:nvPr/>
          </ns0:nvSpPr>
          <ns0:spPr>
            <ns1:xfrm>
              <ns1:off x="430538"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1" name="Google Shape;491;p16"/>
            <ns0:cNvSpPr txBox="1"/>
            <ns0:nvPr/>
          </ns0:nvSpPr>
          <ns0:spPr>
            <ns1:xfrm>
              <ns1:off x="543018" y="2573532"/>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2" name="Google Shape;492;p16"/>
            <ns0:cNvPicPr preferRelativeResize="0"/>
            <ns0:nvPr/>
          </ns0:nvPicPr>
          <ns0:blipFill rotWithShape="1">
            <ns1:blip ns2:embed="rId7">
              <ns1:alphaModFix/>
            </ns1:blip>
            <ns1:srcRect b="0" l="0" r="0" t="0"/>
            <ns1:stretch/>
          </ns0:blipFill>
          <ns0:spPr>
            <ns1:xfrm>
              <ns1:off x="748226" y="1918752"/>
              <ns1:ext cx="538210" cy="543336"/>
            </ns1:xfrm>
            <ns1:prstGeom prst="rect">
              <ns1:avLst/>
            </ns1:prstGeom>
            <ns1:noFill/>
            <ns1:ln>
              <ns1:noFill/>
            </ns1:ln>
          </ns0:spPr>
        </ns0:pic>
      </ns0:grpSp>
      <ns0:sp>
        <ns0:nvSpPr>
          <ns0:cNvPr id="493" name="Google Shape;493;p16"/>
          <ns0:cNvSpPr txBox="1"/>
          <ns0:nvPr/>
        </ns0:nvSpPr>
        <ns0:spPr>
          <ns1:xfrm>
            <ns1:off x="1029964" y="4511481"/>
            <ns1:ext cx="7824600" cy="144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All support included</ns1:t>
            </ns1:r>
            <ns1:endParaRPr b="1" i="0" sz="4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with only the cost of attracting attendees!</ns1:t>
            </ns1:r>
            <ns1:endParaRPr b="0" i="0" sz="4400" u="none" cap="none" strike="noStrike">
              <ns1:solidFill>
                <ns1:schemeClr val="accent4"/>
              </ns1:solidFill>
              <ns1:latin typeface="BIZ UDPGothic"/>
              <ns1:ea typeface="BIZ UDPGothic"/>
              <ns1:cs typeface="BIZ UDPGothic"/>
              <ns1:sym typeface="BIZ UDPGothic"/>
            </ns1:endParaRPr>
          </ns1:p>
        </ns0:txBody>
      </ns0:sp>
      <ns0:grpSp>
        <ns0:nvGrpSpPr>
          <ns0:cNvPr id="494" name="Google Shape;494;p16"/>
          <ns0:cNvGrpSpPr/>
          <ns0:nvPr/>
        </ns0:nvGrpSpPr>
        <ns0:grpSpPr>
          <ns1:xfrm>
            <ns1:off x="9525356" y="2663116"/>
            <ns1:ext cx="1191447" cy="1304009"/>
            <ns1:chOff x="8765251" y="1755983"/>
            <ns1:chExt cx="1191447" cy="1304009"/>
          </ns1:xfrm>
        </ns0:grpSpPr>
        <ns0:sp>
          <ns0:nvSpPr>
            <ns0:cNvPr id="495" name="Google Shape;495;p16"/>
            <ns0:cNvSpPr/>
            <ns0:nvPr/>
          </ns0:nvSpPr>
          <ns0:spPr>
            <ns1:xfrm>
              <ns1:off x="8765251" y="1755983"/>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6" name="Google Shape;496;p16"/>
            <ns0:cNvSpPr txBox="1"/>
            <ns0:nvPr/>
          </ns0:nvSpPr>
          <ns0:spPr>
            <ns1:xfrm>
              <ns1:off x="8783098" y="2444627"/>
              <ns1:ext cx="11736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Review &amp;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Improvement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7" name="Google Shape;497;p16"/>
            <ns0:cNvPicPr preferRelativeResize="0"/>
            <ns0:nvPr/>
          </ns0:nvPicPr>
          <ns0:blipFill rotWithShape="1">
            <ns1:blip ns2:embed="rId8">
              <ns1:alphaModFix/>
            </ns1:blip>
            <ns1:srcRect b="0" l="0" r="0" t="0"/>
            <ns1:stretch/>
          </ns0:blipFill>
          <ns0:spPr>
            <ns1:xfrm>
              <ns1:off x="9015780" y="1919387"/>
              <ns1:ext cx="661077" cy="565023"/>
            </ns1:xfrm>
            <ns1:prstGeom prst="rect">
              <ns1:avLst/>
            </ns1:prstGeom>
            <ns1:noFill/>
            <ns1:ln>
              <ns1:noFill/>
            </ns1:ln>
          </ns0:spPr>
        </ns0:pic>
      </ns0:grpSp>
      <ns0:grpSp>
        <ns0:nvGrpSpPr>
          <ns0:cNvPr id="498" name="Google Shape;498;p16"/>
          <ns0:cNvGrpSpPr/>
          <ns0:nvPr/>
        </ns0:nvGrpSpPr>
        <ns0:grpSpPr>
          <ns1:xfrm>
            <ns1:off x="1645167" y="3117799"/>
            <ns1:ext cx="7972362" cy="335280"/>
            <ns1:chOff x="1991369" y="2392948"/>
            <ns1:chExt cx="7972362" cy="335280"/>
          </ns1:xfrm>
        </ns0:grpSpPr>
        <ns0:sp>
          <ns0:nvSpPr>
            <ns0:cNvPr id="499" name="Google Shape;499;p16"/>
            <ns0:cNvSpPr/>
            <ns0:nvPr/>
          </ns0:nvSpPr>
          <ns0:spPr>
            <ns1:xfrm rot="5400000">
              <ns1:off x="19100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0" name="Google Shape;500;p16"/>
            <ns0:cNvSpPr/>
            <ns0:nvPr/>
          </ns0:nvSpPr>
          <ns0:spPr>
            <ns1:xfrm rot="5400000">
              <ns1:off x="9709731"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1" name="Google Shape;501;p16"/>
            <ns0:cNvSpPr/>
            <ns0:nvPr/>
          </ns0:nvSpPr>
          <ns0:spPr>
            <ns1:xfrm rot="5400000">
              <ns1:off x="84097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2" name="Google Shape;502;p16"/>
            <ns0:cNvSpPr/>
            <ns0:nvPr/>
          </ns0:nvSpPr>
          <ns0:spPr>
            <ns1:xfrm rot="5400000">
              <ns1:off x="710984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3" name="Google Shape;503;p16"/>
            <ns0:cNvSpPr/>
            <ns0:nvPr/>
          </ns0:nvSpPr>
          <ns0:spPr>
            <ns1:xfrm rot="5400000">
              <ns1:off x="580990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4" name="Google Shape;504;p16"/>
            <ns0:cNvSpPr/>
            <ns0:nvPr/>
          </ns0:nvSpPr>
          <ns0:spPr>
            <ns1:xfrm rot="5400000">
              <ns1:off x="450996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5" name="Google Shape;505;p16"/>
            <ns0:cNvSpPr/>
            <ns0:nvPr/>
          </ns0:nvSpPr>
          <ns0:spPr>
            <ns1:xfrm rot="5400000">
              <ns1:off x="321002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sp>
        <ns0:nvSpPr>
          <ns0:cNvPr id="506" name="Google Shape;506;p16"/>
          <ns0:cNvSpPr txBox="1"/>
          <ns0:nvPr/>
        </ns0:nvSpPr>
        <ns0:spPr>
          <ns1:xfrm>
            <ns1:off x="2576997" y="2069747"/>
            <ns1:ext cx="61086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Repeat PDCA to explore winning patterns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07" name="Google Shape;507;p16"/>
          <ns0:cNvSpPr/>
          <ns0:nvPr/>
        </ns0:nvSpPr>
        <ns0:spPr>
          <ns1:xfrm flipH="1">
            <ns1:off x="805379" y="1746975"/>
            <ns1:ext cx="9495000" cy="913800"/>
          </ns1:xfrm>
          <ns1:prstGeom prst="uturnArrow">
            <ns1:avLst>
              <ns1:gd fmla="val 19313" name="adj1"/>
              <ns1:gd fmla="val 24364" name="adj2"/>
              <ns1:gd fmla="val 53493" name="adj3"/>
              <ns1:gd fmla="val 46507" name="adj4"/>
              <ns1:gd fmla="val 100000" name="adj5"/>
            </ns1:avLst>
          </ns1:prstGeom>
          <ns1:solidFill>
            <ns1:schemeClr val="accent5"/>
          </ns1:solidFill>
          <ns1:ln>
            <ns1:noFill/>
          </ns1:ln>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508" name="Google Shape;508;p1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descr="棒グラフ 単色塗りつぶし" id="509" name="Google Shape;509;p16"/>
          <ns0:cNvPicPr preferRelativeResize="0"/>
          <ns0:nvPr/>
        </ns0:nvPicPr>
        <ns0:blipFill rotWithShape="1">
          <ns1:blip ns2:embed="rId9">
            <ns1:alphaModFix/>
          </ns1:blip>
          <ns1:srcRect b="0" l="0" r="0" t="0"/>
          <ns1:stretch/>
        </ns0:blipFill>
        <ns0:spPr>
          <ns1:xfrm>
            <ns1:off x="7120095" y="2719153"/>
            <ns1:ext cx="770680" cy="770680"/>
          </ns1:xfrm>
          <ns1:prstGeom prst="rect">
            <ns1:avLst/>
          </ns1:prstGeom>
          <ns1:noFill/>
          <ns1:ln>
            <ns1:noFill/>
          </ns1:ln>
        </ns0:spPr>
      </ns0:pic>
      <ns0:pic>
        <ns0:nvPicPr>
          <ns0:cNvPr descr="新聞 単色塗りつぶし" id="510" name="Google Shape;510;p16"/>
          <ns0:cNvPicPr preferRelativeResize="0"/>
          <ns0:nvPr/>
        </ns0:nvPicPr>
        <ns0:blipFill rotWithShape="1">
          <ns1:blip ns2:embed="rId10">
            <ns1:alphaModFix/>
          </ns1:blip>
          <ns1:srcRect b="0" l="0" r="0" t="0"/>
          <ns1:stretch/>
        </ns0:blipFill>
        <ns0:spPr>
          <ns1:xfrm>
            <ns1:off x="8511349" y="2729869"/>
            <ns1:ext cx="674256" cy="674256"/>
          </ns1:xfrm>
          <ns1:prstGeom prst="rect">
            <ns1:avLst/>
          </ns1:prstGeom>
          <ns1:noFill/>
          <ns1:ln>
            <ns1:noFill/>
          </ns1:ln>
        </ns0:spPr>
      </ns0:pic>
      <ns0:sp>
        <ns0:nvSpPr>
          <ns0:cNvPr id="511" name="Google Shape;511;p1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12" name="Google Shape;512;p16"/>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7.xml><?xml version="1.0" encoding="utf-8"?>
<ns0:sld xmlns:ns0="http://schemas.openxmlformats.org/presentationml/2006/main" xmlns:ns1="http://schemas.openxmlformats.org/drawingml/2006/main" xmlns:ns2="http://schemas.openxmlformats.org/officeDocument/2006/relationships">
  <ns0:cSld>
    <ns0:spTree>
      <ns0:nvGrpSpPr>
        <ns0:cNvPr id="516" name="Shape 516"/>
        <ns0:cNvGrpSpPr/>
        <ns0:nvPr/>
      </ns0:nvGrpSpPr>
      <ns0:grpSpPr>
        <ns1:xfrm>
          <ns1:off x="0" y="0"/>
          <ns1:ext cx="0" cy="0"/>
          <ns1:chOff x="0" y="0"/>
          <ns1:chExt cx="0" cy="0"/>
        </ns1:xfrm>
      </ns0:grpSpPr>
      <ns0:sp>
        <ns0:nvSpPr>
          <ns0:cNvPr id="517" name="Google Shape;517;p17"/>
          <ns0:cNvSpPr/>
          <ns0:nvPr/>
        </ns0:nvSpPr>
        <ns0:spPr>
          <ns1:xfrm>
            <ns1:off x="301520" y="110010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grpSp>
        <ns0:nvGrpSpPr>
          <ns0:cNvPr id="518" name="Google Shape;518;p17"/>
          <ns0:cNvGrpSpPr/>
          <ns0:nvPr/>
        </ns0:nvGrpSpPr>
        <ns0:grpSpPr>
          <ns1:xfrm>
            <ns1:off x="8163659" y="2116700"/>
            <ns1:ext cx="872930" cy="521466"/>
            <ns1:chOff x="8888164" y="3664351"/>
            <ns1:chExt cx="872930" cy="521466"/>
          </ns1:xfrm>
        </ns0:grpSpPr>
        <ns0:sp>
          <ns0:nvSpPr>
            <ns0:cNvPr id="519" name="Google Shape;519;p17"/>
            <ns0:cNvSpPr/>
            <ns0:nvPr/>
          </ns0:nvSpPr>
          <ns0:spPr>
            <ns1:xfrm>
              <ns1:off x="8888164" y="3754930"/>
              <ns1:ext cx="599914" cy="1728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0" name="Google Shape;520;p17"/>
            <ns0:cNvSpPr/>
            <ns0:nvPr/>
          </ns0:nvSpPr>
          <ns0:spPr>
            <ns1:xfrm>
              <ns1:off x="8888164" y="3922475"/>
              <ns1:ext cx="599914" cy="172888"/>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1" name="Google Shape;521;p17"/>
            <ns0:cNvSpPr/>
            <ns0:nvPr/>
          </ns0:nvSpPr>
          <ns0:spPr>
            <ns1:xfrm>
              <ns1:off x="9488078" y="3664351"/>
              <ns1:ext cx="273016" cy="263342"/>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2" name="Google Shape;522;p17"/>
            <ns0:cNvSpPr/>
            <ns0:nvPr/>
          </ns0:nvSpPr>
          <ns0:spPr>
            <ns1:xfrm flipH="1" rot="10800000">
              <ns1:off x="9488078" y="3922475"/>
              <ns1:ext cx="273016" cy="263342"/>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523" name="Google Shape;523;p17"/>
          <ns0:cNvGrpSpPr/>
          <ns0:nvPr/>
        </ns0:nvGrpSpPr>
        <ns0:grpSpPr>
          <ns1:xfrm>
            <ns1:off x="7039675" y="5702267"/>
            <ns1:ext cx="1045644" cy="880520"/>
            <ns1:chOff x="6804450" y="5426454"/>
            <ns1:chExt cx="1045644" cy="880520"/>
          </ns1:xfrm>
        </ns0:grpSpPr>
        <ns0:sp>
          <ns0:nvSpPr>
            <ns0:cNvPr id="524" name="Google Shape;524;p17"/>
            <ns0:cNvSpPr/>
            <ns0:nvPr/>
          </ns0:nvSpPr>
          <ns0:spPr>
            <ns1:xfrm rot="5400000">
              <ns1:off x="6755400" y="5666300"/>
              <ns1:ext cx="607200" cy="1821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5" name="Google Shape;525;p17"/>
            <ns0:cNvSpPr/>
            <ns0:nvPr/>
          </ns0:nvSpPr>
          <ns0:spPr>
            <ns1:xfrm>
              <ns1:off x="6977175" y="5876097"/>
              <ns1:ext cx="657000" cy="1728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6" name="Google Shape;526;p17"/>
            <ns0:cNvSpPr/>
            <ns0:nvPr/>
          </ns0:nvSpPr>
          <ns0:spPr>
            <ns1:xfrm>
              <ns1:off x="6941924" y="6043572"/>
              <ns1:ext cx="670500" cy="1728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7" name="Google Shape;527;p17"/>
            <ns0:cNvSpPr/>
            <ns0:nvPr/>
          </ns0:nvSpPr>
          <ns0:spPr>
            <ns1:xfrm>
              <ns1:off x="7577094" y="5785508"/>
              <ns1:ext cx="273000" cy="263400"/>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8" name="Google Shape;528;p17"/>
            <ns0:cNvSpPr/>
            <ns0:nvPr/>
          </ns0:nvSpPr>
          <ns0:spPr>
            <ns1:xfrm flipH="1" rot="10800000">
              <ns1:off x="7577094" y="6043574"/>
              <ns1:ext cx="273000" cy="263400"/>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9" name="Google Shape;529;p17"/>
            <ns0:cNvSpPr/>
            <ns0:nvPr/>
          </ns0:nvSpPr>
          <ns0:spPr>
            <ns1:xfrm rot="5400000">
              <ns1:off x="6489743" y="5741161"/>
              <ns1:ext cx="792913" cy="163499"/>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530" name="Google Shape;530;p17"/>
          <ns0:cNvSpPr/>
          <ns0:nvPr/>
        </ns0:nvSpPr>
        <ns0:spPr>
          <ns1:xfrm>
            <ns1:off x="6217975" y="2050784"/>
            <ns1:ext cx="1945800" cy="37851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1" name="Google Shape;531;p17"/>
          <ns0:cNvSpPr/>
          <ns0:nvPr/>
        </ns0:nvSpPr>
        <ns0:spPr>
          <ns1:xfrm>
            <ns1:off x="1545517"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audience acquisition slot</ns1:t>
            </ns1:r>
            <ns1:endParaRPr b="0" i="0" sz="1050" u="none" cap="none" strike="noStrike">
              <ns1:solidFill>
                <ns1:schemeClr val="lt1"/>
              </ns1:solidFill>
              <ns1:latin typeface="BIZ UDPGothic"/>
              <ns1:ea typeface="BIZ UDPGothic"/>
              <ns1:cs typeface="BIZ UDPGothic"/>
              <ns1:sym typeface="BIZ UDPGothic"/>
            </ns1:endParaRPr>
          </ns1:p>
        </ns0:txBody>
      </ns0:sp>
      <ns0:pic>
        <ns0:nvPicPr>
          <ns0:cNvPr id="532" name="Google Shape;532;p17"/>
          <ns0:cNvPicPr preferRelativeResize="0"/>
          <ns0:nvPr/>
        </ns0:nvPicPr>
        <ns0:blipFill rotWithShape="1">
          <ns1:blip ns2:embed="rId3">
            <ns1:alphaModFix/>
          </ns1:blip>
          <ns1:srcRect b="24545" l="0" r="0" t="0"/>
          <ns1:stretch/>
        </ns0:blipFill>
        <ns0:spPr>
          <ns1:xfrm>
            <ns1:off x="1789408" y="2181629"/>
            <ns1:ext cx="1351152" cy="1204658"/>
          </ns1:xfrm>
          <ns1:prstGeom prst="rect">
            <ns1:avLst/>
          </ns1:prstGeom>
          <ns1:noFill/>
          <ns1:ln>
            <ns1:noFill/>
          </ns1:ln>
        </ns0:spPr>
      </ns0:pic>
      <ns0:sp>
        <ns0:nvSpPr>
          <ns0:cNvPr id="533" name="Google Shape;533;p17"/>
          <ns0:cNvSpPr/>
          <ns0:nvPr/>
        </ns0:nvSpPr>
        <ns0:spPr>
          <ns1:xfrm>
            <ns1:off x="3325100" y="26841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4" name="Google Shape;534;p17"/>
          <ns0:cNvSpPr txBox="1"/>
          <ns0:nvPr/>
        </ns0:nvSpPr>
        <ns0:spPr>
          <ns1:xfrm>
            <ns1:off x="1224455" y="1593033"/>
            <ns1:ext cx="24321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Audience acquisition page creation &amp; publication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5" name="Google Shape;535;p17"/>
          <ns0:cNvSpPr/>
          <ns0:nvPr/>
        </ns0:nvSpPr>
        <ns0:spPr>
          <ns1:xfrm>
            <ns1:off x="1545517"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audience acquisition slot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id="536" name="Google Shape;536;p17"/>
          <ns0:cNvPicPr preferRelativeResize="0"/>
          <ns0:nvPr/>
        </ns0:nvPicPr>
        <ns0:blipFill rotWithShape="1">
          <ns1:blip ns2:embed="rId3">
            <ns1:alphaModFix/>
          </ns1:blip>
          <ns1:srcRect b="24545" l="0" r="0" t="0"/>
          <ns1:stretch/>
        </ns0:blipFill>
        <ns0:spPr>
          <ns1:xfrm>
            <ns1:off x="1789408" y="4170463"/>
            <ns1:ext cx="1351152" cy="1204658"/>
          </ns1:xfrm>
          <ns1:prstGeom prst="rect">
            <ns1:avLst/>
          </ns1:prstGeom>
          <ns1:noFill/>
          <ns1:ln>
            <ns1:noFill/>
          </ns1:ln>
        </ns0:spPr>
      </ns0:pic>
      <ns0:sp>
        <ns0:nvSpPr>
          <ns0:cNvPr id="537" name="Google Shape;537;p17"/>
          <ns0:cNvSpPr/>
          <ns0:nvPr/>
        </ns0:nvSpPr>
        <ns0:spPr>
          <ns1:xfrm>
            <ns1:off x="3324125" y="4672993"/>
            <ns1:ext cx="6570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8" name="Google Shape;538;p17"/>
          <ns0:cNvSpPr txBox="1"/>
          <ns0:nvPr/>
        </ns0:nvSpPr>
        <ns0:spPr>
          <ns1:xfrm>
            <ns1:off x="3108268" y="4046585"/>
            <ns1:ext cx="1129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publication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provide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will be provided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9" name="Google Shape;539;p17"/>
          <ns0:cNvSpPr/>
          <ns0:nvPr/>
        </ns0:nvSpPr>
        <ns0:spPr>
          <ns1:xfrm>
            <ns1:off x="3977589"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Attracting customers with Majisemi</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0" name="Google Shape;540;p17"/>
          <ns0:cNvSpPr/>
          <ns0:nvPr/>
        </ns0:nvSpPr>
        <ns0:spPr>
          <ns1:xfrm>
            <ns1:off x="3977589"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Attract customers through your company's house list and website, etc.</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ダイアグラム が含まれている画像&#10;&#10;自動的に生成された説明" id="541" name="Google Shape;541;p17"/>
          <ns0:cNvPicPr preferRelativeResize="0"/>
          <ns0:nvPr/>
        </ns0:nvPicPr>
        <ns0:blipFill rotWithShape="1">
          <ns1:blip ns2:embed="rId4">
            <ns1:alphaModFix/>
          </ns1:blip>
          <ns1:srcRect b="0" l="0" r="0" t="0"/>
          <ns1:stretch/>
        </ns0:blipFill>
        <ns0:spPr>
          <ns1:xfrm>
            <ns1:off x="4146468" y="1818260"/>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ダイアグラム が含まれている画像&#10;&#10;自動的に生成された説明" id="542" name="Google Shape;542;p17"/>
          <ns0:cNvPicPr preferRelativeResize="0"/>
          <ns0:nvPr/>
        </ns0:nvPicPr>
        <ns0:blipFill rotWithShape="1">
          <ns1:blip ns2:embed="rId4">
            <ns1:alphaModFix/>
          </ns1:blip>
          <ns1:srcRect b="0" l="0" r="0" t="0"/>
          <ns1:stretch/>
        </ns0:blipFill>
        <ns0:spPr>
          <ns1:xfrm>
            <ns1:off x="4169148" y="3745124"/>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543" name="Google Shape;543;p17"/>
          <ns0:cNvSpPr/>
          <ns0:nvPr/>
        </ns0:nvSpPr>
        <ns0:spPr>
          <ns1:xfrm>
            <ns1:off x="5714676" y="27052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4" name="Google Shape;544;p17"/>
          <ns0:cNvSpPr/>
          <ns0:nvPr/>
        </ns0:nvSpPr>
        <ns0:spPr>
          <ns1:xfrm>
            <ns1:off x="5700174" y="4694118"/>
            <ns1:ext cx="6705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5" name="Google Shape;545;p17"/>
          <ns0:cNvSpPr/>
          <ns0:nvPr/>
        </ns0:nvSpPr>
        <ns0:spPr>
          <ns1:xfrm>
            <ns1:off x="6368425" y="2202531"/>
            <ns1:ext cx="1644900" cy="17409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slot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Applicant data</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6" name="Google Shape;546;p17"/>
          <ns0:cNvSpPr/>
          <ns0:nvPr/>
        </ns0:nvSpPr>
        <ns0:spPr>
          <ns1:xfrm>
            <ns1:off x="6368425" y="3933778"/>
            <ns1:ext cx="1644900" cy="17409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audience acquisition slot</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Applicant data</ns1:t>
            </ns1:r>
            <ns1:endParaRPr b="0" i="0" sz="1050" u="none" cap="none" strike="noStrike">
              <ns1:solidFill>
                <ns1:schemeClr val="accent4"/>
              </ns1:solidFill>
              <ns1:latin typeface="BIZ UDPGothic"/>
              <ns1:ea typeface="BIZ UDPGothic"/>
              <ns1:cs typeface="BIZ UDPGothic"/>
              <ns1:sym typeface="BIZ UDPGothic"/>
            </ns1:endParaRPr>
          </ns1:p>
        </ns0:txBody>
      </ns0:sp>
      <ns0:sp>
        <ns0:nvSpPr>
          <ns0:cNvPr id="547" name="Google Shape;547;p17"/>
          <ns0:cNvSpPr txBox="1"/>
          <ns0:nvPr/>
        </ns0:nvSpPr>
        <ns0:spPr>
          <ns1:xfrm>
            <ns1:off x="6218782" y="1590800"/>
            <ns1:ext cx="19449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Majisemi management screen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8" name="Google Shape;548;p17"/>
          <ns0:cNvSpPr txBox="1"/>
          <ns0:nvPr/>
        </ns0:nvSpPr>
        <ns0:spPr>
          <ns1:xfrm>
            <ns1:off x="8900641" y="6543166"/>
            <ns1:ext cx="2326800" cy="215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*Excludes disqualified applicants and those on the waiting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9" name="Google Shape;549;p17"/>
          <ns0:cNvSpPr/>
          <ns0:nvPr/>
        </ns0:nvSpPr>
        <ns0:spPr>
          <ns1:xfrm>
            <ns1:off x="8303375" y="2885093"/>
            <ns1:ext cx="3393600" cy="3393600"/>
          </ns1:xfrm>
          <ns1:prstGeom prst="ellipse">
            <ns1:avLst/>
          </ns1:prstGeom>
          <ns1:solidFill>
            <ns1:schemeClr val="accent4"/>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550" name="Google Shape;550;p17"/>
          <ns0:cNvSpPr txBox="1"/>
          <ns0:nvPr/>
        </ns0:nvSpPr>
        <ns0:spPr>
          <ns1:xfrm>
            <ns1:off x="8303375" y="3219673"/>
            <ns1:ext cx="3393600" cy="281771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Applications to your customer acquisition slot</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Applications are</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2300" u="none" cap="none" strike="noStrike">
                <ns1:solidFill>
                  <ns1:schemeClr val="accent5"/>
                </ns1:solidFill>
                <ns1:latin typeface="BIZ UDPGothic"/>
                <ns1:ea typeface="BIZ UDPGothic"/>
                <ns1:cs typeface="BIZ UDPGothic"/>
                <ns1:sym typeface="BIZ UDPGothic"/>
              </ns1:rPr>
              <ns1:t>not subject to charges, regardless of the number!</ns1:t>
            </ns1:r>
            <ns1:endParaRPr b="1" i="0" sz="23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For nurturing your existing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house list nurturing,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reviving dormant customers,</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and acquiring new leads th</ns1:t>
            </ns1:r>
            <ns1:r>
              <ns1:rPr b="0" i="0" lang="ja-JP" sz="1400" u="none" cap="none" strike="noStrike">
                <ns1:solidFill>
                  <ns1:schemeClr val="lt1"/>
                </ns1:solidFill>
                <ns1:latin typeface="BIZ UDPGothic"/>
                <ns1:ea typeface="BIZ UDPGothic"/>
                <ns1:cs typeface="BIZ UDPGothic"/>
                <ns1:sym typeface="BIZ UDPGothic"/>
              </ns1:rPr>
              <ns1:t>rough your website, etc.,</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please make full use of this!</ns1:t>
            </ns1:r>
            <ns1:endParaRPr b="1" i="0" sz="1800" u="none" cap="none" strike="noStrike">
              <ns1:solidFill>
                <ns1:schemeClr val="lt1"/>
              </ns1:solidFill>
              <ns1:latin typeface="BIZ UDPGothic"/>
              <ns1:ea typeface="BIZ UDPGothic"/>
              <ns1:cs typeface="BIZ UDPGothic"/>
              <ns1:sym typeface="BIZ UDPGothic"/>
            </ns1:endParaRPr>
          </ns1:p>
        </ns0:txBody>
      </ns0:sp>
      <ns0:cxnSp>
        <ns0:nvCxnSpPr>
          <ns0:cNvPr id="551" name="Google Shape;551;p17"/>
          <ns0:cNvCxnSpPr/>
          <ns0:nvPr/>
        </ns0:nvCxnSpPr>
        <ns0:spPr>
          <ns1:xfrm>
            <ns1:off x="8574096" y="4305580"/>
            <ns1:ext cx="2728500" cy="0"/>
          </ns1:xfrm>
          <ns1:prstGeom prst="straightConnector1">
            <ns1:avLst/>
          </ns1:prstGeom>
          <ns1:noFill/>
          <ns1:ln cap="flat" cmpd="sng" w="12700">
            <ns1:solidFill>
              <ns1:schemeClr val="lt1"/>
            </ns1:solidFill>
            <ns1:prstDash val="dash"/>
            <ns1:miter lim="800000"/>
            <ns1:headEnd len="sm" w="sm" type="none"/>
            <ns1:tailEnd len="sm" w="sm" type="none"/>
          </ns1:ln>
        </ns0:spPr>
      </ns0:cxnSp>
      <ns0:cxnSp>
        <ns0:nvCxnSpPr>
          <ns0:cNvPr id="552" name="Google Shape;552;p17"/>
          <ns0:cNvCxnSpPr/>
          <ns0:nvPr/>
        </ns0:nvCxnSpPr>
        <ns0:spPr>
          <ns1:xfrm>
            <ns1:off x="7691825" y="4850768"/>
            <ns1:ext cx="1110900" cy="113400"/>
          </ns1:xfrm>
          <ns1:prstGeom prst="straightConnector1">
            <ns1:avLst/>
          </ns1:prstGeom>
          <ns1:noFill/>
          <ns1:ln cap="flat" cmpd="sng" w="38100">
            <ns1:solidFill>
              <ns1:schemeClr val="accent4"/>
            </ns1:solidFill>
            <ns1:prstDash val="solid"/>
            <ns1:miter lim="800000"/>
            <ns1:headEnd len="sm" w="sm" type="none"/>
            <ns1:tailEnd len="sm" w="sm" type="none"/>
          </ns1:ln>
        </ns0:spPr>
      </ns0:cxnSp>
      <ns0:sp>
        <ns0:nvSpPr>
          <ns0:cNvPr id="553" name="Google Shape;553;p17"/>
          <ns0:cNvSpPr/>
          <ns0:nvPr/>
        </ns0:nvSpPr>
        <ns0:spPr>
          <ns1:xfrm>
            <ns1:off x="907926" y="3647944"/>
            <ns1:ext cx="6351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54" name="Google Shape;554;p17"/>
          <ns0:cNvSpPr/>
          <ns0:nvPr/>
        </ns0:nvSpPr>
        <ns0:spPr>
          <ns1:xfrm>
            <ns1:off x="495028" y="2889369"/>
            <ns1:ext cx="657000" cy="20466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Plan finalized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555" name="Google Shape;555;p17"/>
          <ns0:cNvSpPr/>
          <ns0:nvPr/>
        </ns0:nvSpPr>
        <ns0:spPr>
          <ns1:xfrm>
            <ns1:off x="9073380" y="2459600"/>
            <ns1:ext cx="1863300" cy="5103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Distribution of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56" name="Google Shape;556;p17"/>
          <ns0:cNvSpPr/>
          <ns0:nvPr/>
        </ns0:nvSpPr>
        <ns0:spPr>
          <ns1:xfrm>
            <ns1:off x="9073380" y="1633641"/>
            <ns1:ext cx="1863300" cy="773700"/>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Reminder distribution 1 week before &amp; the day before</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557" name="Google Shape;557;p17"/>
          <ns0:cNvGrpSpPr/>
          <ns0:nvPr/>
        </ns0:nvGrpSpPr>
        <ns0:grpSpPr>
          <ns1:xfrm rot="1382724">
            <ns1:off x="10928551" y="1974832"/>
            <ns1:ext cx="482728" cy="578233"/>
            <ns1:chOff x="5943600" y="6791161"/>
            <ns1:chExt cx="1056873" cy="1265969"/>
          </ns1:xfrm>
        </ns0:grpSpPr>
        <ns0:sp>
          <ns0:nvSpPr>
            <ns0:cNvPr id="558" name="Google Shape;558;p17"/>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sp>
          <ns0:nvSpPr>
            <ns0:cNvPr id="559" name="Google Shape;559;p17"/>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grpSp>
      <ns0:sp>
        <ns0:nvSpPr>
          <ns0:cNvPr id="560" name="Google Shape;560;p17"/>
          <ns0:cNvSpPr/>
          <ns0:nvPr/>
        </ns0:nvSpPr>
        <ns0:spPr>
          <ns1:xfrm>
            <ns1:off x="8822307" y="6082055"/>
            <ns1:ext cx="2389200" cy="4611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Delivery of all leads to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1" name="Google Shape;561;p17"/>
          <ns0:cNvSpPr/>
          <ns0:nvPr/>
        </ns0:nvSpPr>
        <ns0:spPr>
          <ns1:xfrm>
            <ns1:off x="1543026" y="4039618"/>
            <ns1:ext cx="1815000" cy="1796100"/>
          </ns1:xfrm>
          <ns1:prstGeom prst="rect">
            <ns1:avLst/>
          </ns1:prstGeom>
          <ns1:noFill/>
          <ns1:ln cap="flat" cmpd="sng" w="28575">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cxnSp>
        <ns0:nvCxnSpPr>
          <ns0:cNvPr id="562" name="Google Shape;562;p17"/>
          <ns0:cNvCxnSpPr>
            <ns1:stCxn id="531" idx="2"/>
          </ns0:cNvCxnSpPr>
          <ns0:nvPr/>
        </ns0:nvCxnSpPr>
        <ns0:spPr>
          <ns1:xfrm>
            <ns1:off x="2453017" y="3846884"/>
            <ns1:ext cx="230700" cy="375600"/>
          </ns1:xfrm>
          <ns1:prstGeom prst="straightConnector1">
            <ns1:avLst/>
          </ns1:prstGeom>
          <ns1:noFill/>
          <ns1:ln cap="flat" cmpd="sng" w="28575">
            <ns1:solidFill>
              <ns1:schemeClr val="accent2"/>
            </ns1:solidFill>
            <ns1:prstDash val="solid"/>
            <ns1:round/>
            <ns1:headEnd len="sm" w="sm" type="none"/>
            <ns1:tailEnd len="med" w="med" type="oval"/>
          </ns1:ln>
        </ns0:spPr>
      </ns0:cxnSp>
      <ns0:sp>
        <ns0:nvSpPr>
          <ns0:cNvPr id="563" name="Google Shape;563;p17"/>
          <ns0:cNvSpPr txBox="1"/>
          <ns0:nvPr/>
        </ns0:nvSpPr>
        <ns0:spPr>
          <ns1:xfrm>
            <ns1:off x="2740560" y="6063371"/>
            <ns1:ext cx="31782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create a dedicated customer acquisition site URL for you</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create a dedicated customer acquisition site URL for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4" name="Google Shape;564;p17"/>
          <ns0:cNvSpPr txBox="1"/>
          <ns0:nvPr/>
        </ns0:nvSpPr>
        <ns0:spPr>
          <ns1:xfrm>
            <ns1:off x="3977589" y="1595020"/>
            <ns1:ext cx="1815000"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5" name="Google Shape;565;p17"/>
          <ns0:cNvSpPr/>
          <ns0:nvPr/>
        </ns0:nvSpPr>
        <ns0:spPr>
          <ns1:xfrm>
            <ns1:off x="5181012" y="1018525"/>
            <ns1:ext cx="3654039" cy="383246"/>
          </ns1:xfrm>
          <ns1:prstGeom prst="rect">
            <ns1:avLst/>
          </ns1:prstGeom>
          <ns1:solidFill>
            <ns1:schemeClr val="accent5"/>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6" name="Google Shape;566;p17"/>
          <ns0:cNvSpPr/>
          <ns0:nvPr/>
        </ns0:nvSpPr>
        <ns0:spPr>
          <ns1:xfrm>
            <ns1:off x="2590727" y="1006095"/>
            <ns1:ext cx="2086993" cy="40796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7" name="Google Shape;567;p17"/>
          <ns0:cNvSpPr txBox="1"/>
          <ns0:nvPr/>
        </ns0:nvSpPr>
        <ns0:spPr>
          <ns1:xfrm>
            <ns1:off x="344450" y="874433"/>
            <ns1:ext cx="11412600" cy="4938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36363"/>
              </ns1:lnSpc>
              <ns1:spcBef>
                <ns1:spcPts val="0"/>
              </ns1:spcBef>
              <ns1:spcAft>
                <ns1:spcPts val="0"/>
              </ns1:spcAft>
              <ns1:buClr>
                <ns1:srgbClr val="000000"/>
              </ns1:buClr>
              <ns1:buSzPts val="36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In a single webin</ns1:t>
            </ns1:r>
            <ns1:r>
              <ns1:rPr b="1" i="0" lang="ja-JP" sz="2200" u="none" cap="none" strike="noStrike">
                <ns1:solidFill>
                  <ns1:schemeClr val="lt1"/>
                </ns1:solidFill>
                <ns1:latin typeface="BIZ UDPGothic"/>
                <ns1:ea typeface="BIZ UDPGothic"/>
                <ns1:cs typeface="BIZ UDPGothic"/>
                <ns1:sym typeface="BIZ UDPGothic"/>
              </ns1:rPr>
              <ns1:t>ar, it is possibl</ns1:t>
            </ns1:r>
            <ns1:r>
              <ns1:rPr b="0" i="0" lang="ja-JP" sz="2000" u="none" cap="none" strike="noStrike">
                <ns1:solidFill>
                  <ns1:schemeClr val="accent4"/>
                </ns1:solidFill>
                <ns1:latin typeface="BIZ UDPGothic"/>
                <ns1:ea typeface="BIZ UDPGothic"/>
                <ns1:cs typeface="BIZ UDPGothic"/>
                <ns1:sym typeface="BIZ UDPGothic"/>
              </ns1:rPr>
              <ns1:t>e to acquire new</ns1:t>
            </ns1:r>
            <ns1:r>
              <ns1:rPr b="1" i="0" lang="ja-JP" sz="2200" u="none" cap="none" strike="noStrike">
                <ns1:solidFill>
                  <ns1:schemeClr val="accent4"/>
                </ns1:solidFill>
                <ns1:latin typeface="BIZ UDPGothic"/>
                <ns1:ea typeface="BIZ UDPGothic"/>
                <ns1:cs typeface="BIZ UDPGothic"/>
                <ns1:sym typeface="BIZ UDPGothic"/>
              </ns1:rPr>
              <ns1:t> leads and nurtu</ns1:t>
            </ns1:r>
            <ns1:r>
              <ns1:rPr b="0" i="0" lang="ja-JP" sz="2200" u="none" cap="none" strike="noStrike">
                <ns1:solidFill>
                  <ns1:schemeClr val="accent4"/>
                </ns1:solidFill>
                <ns1:latin typeface="BIZ UDPGothic"/>
                <ns1:ea typeface="BIZ UDPGothic"/>
                <ns1:cs typeface="BIZ UDPGothic"/>
                <ns1:sym typeface="BIZ UDPGothic"/>
              </ns1:rPr>
              <ns1:t>re existing lead</ns1:t>
            </ns1:r>
            <ns1:r>
              <ns1:rPr b="0" i="0" lang="ja-JP" sz="2000" u="none" cap="none" strike="noStrike">
                <ns1:solidFill>
                  <ns1:schemeClr val="accent4"/>
                </ns1:solidFill>
                <ns1:latin typeface="BIZ UDPGothic"/>
                <ns1:ea typeface="BIZ UDPGothic"/>
                <ns1:cs typeface="BIZ UDPGothic"/>
                <ns1:sym typeface="BIZ UDPGothic"/>
              </ns1:rPr>
              <ns1:t>s simultaneously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8" name="Google Shape;568;p17"/>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569" name="Google Shape;569;p17"/>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570" name="Google Shape;570;p17"/>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71" name="Google Shape;571;p1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572" name="Google Shape;572;p1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73" name="Google Shape;573;p17"/>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8.xml><?xml version="1.0" encoding="utf-8"?>
<ns0:sld xmlns:ns0="http://schemas.openxmlformats.org/presentationml/2006/main" xmlns:ns1="http://schemas.openxmlformats.org/drawingml/2006/main">
  <ns0:cSld>
    <ns0:spTree>
      <ns0:nvGrpSpPr>
        <ns0:cNvPr id="578" name="Shape 578"/>
        <ns0:cNvGrpSpPr/>
        <ns0:nvPr/>
      </ns0:nvGrpSpPr>
      <ns0:grpSpPr>
        <ns1:xfrm>
          <ns1:off x="0" y="0"/>
          <ns1:ext cx="0" cy="0"/>
          <ns1:chOff x="0" y="0"/>
          <ns1:chExt cx="0" cy="0"/>
        </ns1:xfrm>
      </ns0:grpSpPr>
      <ns0:sp>
        <ns0:nvSpPr>
          <ns0:cNvPr id="579" name="Google Shape;579;p18"/>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Successful webinar case studies</ns1:t>
            </ns1:r>
            <ns1:endParaRPr b="0" i="0" sz="1400" u="none" cap="none" strike="noStrike">
              <ns1:solidFill>
                <ns1:srgbClr val="000000"/>
              </ns1:solidFill>
              <ns1:latin typeface="Arial"/>
              <ns1:ea typeface="Arial"/>
              <ns1:cs typeface="Arial"/>
              <ns1:sym typeface="Arial"/>
            </ns1:endParaRPr>
          </ns1:p>
        </ns0:txBody>
      </ns0:sp>
      <ns0:sp>
        <ns0:nvSpPr>
          <ns0:cNvPr id="580" name="Google Shape;580;p18"/>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19.xml><?xml version="1.0" encoding="utf-8"?>
<ns0:sld xmlns:ns0="http://schemas.openxmlformats.org/presentationml/2006/main" xmlns:ns1="http://schemas.openxmlformats.org/drawingml/2006/main">
  <ns0:cSld>
    <ns0:spTree>
      <ns0:nvGrpSpPr>
        <ns0:cNvPr id="585" name="Shape 585"/>
        <ns0:cNvGrpSpPr/>
        <ns0:nvPr/>
      </ns0:nvGrpSpPr>
      <ns0:grpSpPr>
        <ns1:xfrm>
          <ns1:off x="0" y="0"/>
          <ns1:ext cx="0" cy="0"/>
          <ns1:chOff x="0" y="0"/>
          <ns1:chExt cx="0" cy="0"/>
        </ns1:xfrm>
      </ns0:grpSpPr>
      <ns0:cxnSp>
        <ns0:nvCxnSpPr>
          <ns0:cNvPr id="586" name="Google Shape;586;p19"/>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87" name="Google Shape;587;p19"/>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88" name="Google Shape;588;p19"/>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1) "Changed the theme and achieved over 120 attendees" &lt;Company C&gt;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589" name="Google Shape;589;p19"/>
          <ns0:cNvSpPr txBox="1"/>
          <ns0:nvPr/>
        </ns0:nvSpPr>
        <ns0:spPr>
          <ns1:xfrm>
            <ns1:off x="525997" y="874428"/>
            <ns1:ext cx="11284500" cy="56322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・Primarily sold as server/infrastructure services, for SIers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・We are holding webinars in-house but cannot attract attendees.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・Even after requesting media to attract attendees, we were unsuccessful.</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・Utilizing know-how from trends in organizing 1,000 we</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binars annually and tools like 'trend analysis tool', </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Majisemi plans and proposes 'attractive event ideas'.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・Achieved an attendance of over 120 people.</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590" name="Google Shape;590;p1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91" name="Google Shape;591;p19"/>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xml><?xml version="1.0" encoding="utf-8"?>
<ns0:sld xmlns:ns0="http://schemas.openxmlformats.org/presentationml/2006/main" xmlns:ns1="http://schemas.openxmlformats.org/drawingml/2006/main">
  <ns0:cSld>
    <ns0:spTree>
      <ns0:nvGrpSpPr>
        <ns0:cNvPr id="111" name="Shape 111"/>
        <ns0:cNvGrpSpPr/>
        <ns0:nvPr/>
      </ns0:nvGrpSpPr>
      <ns0:grpSpPr>
        <ns1:xfrm>
          <ns1:off x="0" y="0"/>
          <ns1:ext cx="0" cy="0"/>
          <ns1:chOff x="0" y="0"/>
          <ns1:chExt cx="0" cy="0"/>
        </ns1:xfrm>
      </ns0:grpSpPr>
      <ns0:sp>
        <ns0:nvSpPr>
          <ns0:cNvPr id="112" name="Google Shape;112;p2"/>
          <ns0:cNvSpPr/>
          <ns0:nvPr/>
        </ns0:nvSpPr>
        <ns0:spPr>
          <ns1:xfrm>
            <ns1:off x="2554733" y="2508726"/>
            <ns1:ext cx="6937387" cy="217193"/>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13" name="Google Shape;113;p2"/>
          <ns0:cNvSpPr txBox="1"/>
          <ns0:nvPr>
            <ns0:ph idx="1" type="body"/>
          </ns0:nvPr>
        </ns0:nvSpPr>
        <ns0:spPr>
          <ns1:xfrm>
            <ns1:off x="2554734" y="1698342"/>
            <ns1:ext cx="7082532" cy="3243601"/>
          </ns1:xfrm>
          <ns1:prstGeom prst="rect">
            <ns1:avLst/>
          </ns1:prstGeom>
          <ns1:noFill/>
          <ns1:ln>
            <ns1:noFill/>
          </ns1:ln>
        </ns0:spPr>
        <ns0:txBody>
          <ns1:bodyPr anchorCtr="0" anchor="ctr" bIns="45700" lIns="91425" spcFirstLastPara="1" rIns="91425" wrap="square" tIns="45700">
            <ns1:noAutofit/>
          </ns1:bodyPr>
          <ns1:lstStyle/>
          <ns1:p>
            <ns1:pPr indent="0" lvl="0" marL="0" rtl="0" algn="l">
              <ns1:lnSpc>
                <ns1:spcPct val="200000"/>
              </ns1:lnSpc>
              <ns1:spcBef>
                <ns1:spcPts val="0"/>
              </ns1:spcBef>
              <ns1:spcAft>
                <ns1:spcPts val="0"/>
              </ns1:spcAft>
              <ns1:buClr>
                <ns1:schemeClr val="accent4"/>
              </ns1:buClr>
              <ns1:buSzPts val="1600"/>
              <ns1:buNone/>
            </ns1:pPr>
            <ns1:r>
              <ns1:rPr b="1" lang="ja-JP" sz="3600">
                <ns1:solidFill>
                  <ns1:schemeClr val="accent4"/>
                </ns1:solidFill>
                <ns1:latin typeface="BIZ UDPGothic"/>
                <ns1:ea typeface="BIZ UDPGothic"/>
                <ns1:cs typeface="BIZ UDPGothic"/>
                <ns1:sym typeface="BIZ UDPGothic"/>
              </ns1:rPr>
              <ns1:t>Purpose of today's meeting</ns1:t>
            </ns1:r>
            <ns1:endParaRPr sz="3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rPr lang="ja-JP" sz="1600">
                <ns1:solidFill>
                  <ns1:schemeClr val="accent4"/>
                </ns1:solidFill>
                <ns1:latin typeface="BIZ UDPGothic"/>
                <ns1:ea typeface="BIZ UDPGothic"/>
                <ns1:cs typeface="BIZ UDPGothic"/>
                <ns1:sym typeface="BIZ UDPGothic"/>
              </ns1:rPr>
              <ns1:t>For companies considering "Majisemi" for the first time, we will discuss the following topics.</ns1:t>
            </ns1:r>
            <ns1:endParaRPr sz="1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t/>
            </ns1:r>
            <ns1:endParaRPr sz="1600">
              <ns1:solidFill>
                <ns1:schemeClr val="accent4"/>
              </ns1:solidFill>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Hearing about challenges in marketing</ns1:t>
            </ns1:r>
            <ns1:endParaRPr>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How will you utilize Majisemi?</ns1:t>
            </ns1:r>
            <ns1:endParaRPr>
              <ns1:latin typeface="BIZ UDPGothic"/>
              <ns1:ea typeface="BIZ UDPGothic"/>
              <ns1:cs typeface="BIZ UDPGothic"/>
              <ns1:sym typeface="BIZ UDPGothic"/>
            </ns1:endParaRPr>
          </ns1:p>
        </ns0:txBody>
      </ns0:sp>
      <ns0:sp>
        <ns0:nvSpPr>
          <ns0:cNvPr id="114" name="Google Shape;114;p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5" name="Google Shape;115;p2"/>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 name="Google Shape;116;p2"/>
          <ns0:cNvSpPr txBox="1"/>
          <ns0:nvPr/>
        </ns0:nvSpPr>
        <ns0:spPr>
          <ns1:xfrm>
            <ns1:off x="10088880" y="242437"/>
            <ns1:ext cx="18684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Introduction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7" name="Google Shape;117;p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 name="Google Shape;118;p2"/>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0.xml><?xml version="1.0" encoding="utf-8"?>
<ns0:sld xmlns:ns0="http://schemas.openxmlformats.org/presentationml/2006/main" xmlns:ns1="http://schemas.openxmlformats.org/drawingml/2006/main">
  <ns0:cSld>
    <ns0:spTree>
      <ns0:nvGrpSpPr>
        <ns0:cNvPr id="596" name="Shape 596"/>
        <ns0:cNvGrpSpPr/>
        <ns0:nvPr/>
      </ns0:nvGrpSpPr>
      <ns0:grpSpPr>
        <ns1:xfrm>
          <ns1:off x="0" y="0"/>
          <ns1:ext cx="0" cy="0"/>
          <ns1:chOff x="0" y="0"/>
          <ns1:chExt cx="0" cy="0"/>
        </ns1:xfrm>
      </ns0:grpSpPr>
      <ns0:cxnSp>
        <ns0:nvCxnSpPr>
          <ns0:cNvPr id="597" name="Google Shape;597;p20"/>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98" name="Google Shape;598;p20"/>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99" name="Google Shape;599;p20"/>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2) "While exploring themes, achieved over 50% appointment acquisition" &lt;Company T&gt;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00" name="Google Shape;600;p20"/>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・Tool vendors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・Focused on marketing through exhibitions but struggled to turn them into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・Repeatedly held webinars while exploring themes that 'attract a</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 certain number of attendees and lead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・While attracting about 30 attendees each time, improved the conversion rate from 10%→20%→50%.</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・The speaker personally conducts follow-up after the webinar.</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01" name="Google Shape;601;p20"/>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02" name="Google Shape;602;p20"/>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1.xml><?xml version="1.0" encoding="utf-8"?>
<ns0:sld xmlns:ns0="http://schemas.openxmlformats.org/presentationml/2006/main" xmlns:ns1="http://schemas.openxmlformats.org/drawingml/2006/main">
  <ns0:cSld>
    <ns0:spTree>
      <ns0:nvGrpSpPr>
        <ns0:cNvPr id="607" name="Shape 607"/>
        <ns0:cNvGrpSpPr/>
        <ns0:nvPr/>
      </ns0:nvGrpSpPr>
      <ns0:grpSpPr>
        <ns1:xfrm>
          <ns1:off x="0" y="0"/>
          <ns1:ext cx="0" cy="0"/>
          <ns1:chOff x="0" y="0"/>
          <ns1:chExt cx="0" cy="0"/>
        </ns1:xfrm>
      </ns0:grpSpPr>
      <ns0:cxnSp>
        <ns0:nvCxnSpPr>
          <ns0:cNvPr id="608" name="Google Shape;608;p21"/>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09" name="Google Shape;609;p21"/>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10" name="Google Shape;610;p21"/>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3) "Switched to online and acquired 20% appointments" &lt;Company Z&gt;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11" name="Google Shape;611;p21"/>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・Global IT company developing and selling packaged products and SaaS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・Hosting offline seminars but struggling with attendance and participation rates.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・Does not lead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・Proposal for online (webinar)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'seminar plans that lead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・30 registrations resulted in 6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12" name="Google Shape;612;p2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13" name="Google Shape;613;p21"/>
          <ns0:cNvSpPr txBox="1"/>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b="0" i="0" lang="ja-JP" sz="800" u="none" cap="none" strike="noStrike">
                <ns1:solidFill>
                  <ns1:srgbClr val="D8D8D8"/>
                </ns1:solidFill>
                <ns1:latin typeface="Arial"/>
                <ns1:ea typeface="Arial"/>
                <ns1:cs typeface="Arial"/>
                <ns1:sym typeface="Arial"/>
              </ns1:rPr>
              <ns1:t>‹#›</ns1:t>
            </ns1:fld>
            <ns1:endParaRPr b="0" i="0" sz="800" u="none" cap="none" strike="noStrike">
              <ns1:solidFill>
                <ns1:srgbClr val="D8D8D8"/>
              </ns1:solidFill>
              <ns1:latin typeface="Arial"/>
              <ns1:ea typeface="Arial"/>
              <ns1:cs typeface="Arial"/>
              <ns1:sym typeface="Arial"/>
            </ns1:endParaRPr>
          </ns1:p>
        </ns0:txBody>
      </ns0:sp>
    </ns0:spTree>
  </ns0:cSld>
  <ns0:clrMapOvr>
    <ns1:masterClrMapping/>
  </ns0:clrMapOvr>
</ns0:sld>
</file>

<file path=ppt/slides/slide22.xml><?xml version="1.0" encoding="utf-8"?>
<ns0:sld xmlns:ns0="http://schemas.openxmlformats.org/presentationml/2006/main" xmlns:ns1="http://schemas.openxmlformats.org/drawingml/2006/main">
  <ns0:cSld>
    <ns0:spTree>
      <ns0:nvGrpSpPr>
        <ns0:cNvPr id="618" name="Shape 618"/>
        <ns0:cNvGrpSpPr/>
        <ns0:nvPr/>
      </ns0:nvGrpSpPr>
      <ns0:grpSpPr>
        <ns1:xfrm>
          <ns1:off x="0" y="0"/>
          <ns1:ext cx="0" cy="0"/>
          <ns1:chOff x="0" y="0"/>
          <ns1:chExt cx="0" cy="0"/>
        </ns1:xfrm>
      </ns0:grpSpPr>
      <ns0:cxnSp>
        <ns0:nvCxnSpPr>
          <ns0:cNvPr id="619" name="Google Shape;619;p22"/>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20" name="Google Shape;620;p22"/>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21" name="Google Shape;621;p22"/>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4) 'Acquired over 15% appointments with follow-up outsourcing' &lt;Company I&gt;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22" name="Google Shape;622;p22"/>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・Infrastructure IT venture company also developing its own products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・Held webinars several times with good attendance but did not lead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・The person in charge is too busy to adequately follow up with sales after the webinar.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'seminar plans that lead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the follow-up service 'Majifolo', which makes calls immediately after the webinar ends.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・50 registrations resulted in 8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23" name="Google Shape;623;p2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24" name="Google Shape;624;p2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3.xml><?xml version="1.0" encoding="utf-8"?>
<ns0:sld xmlns:ns0="http://schemas.openxmlformats.org/presentationml/2006/main" xmlns:ns1="http://schemas.openxmlformats.org/drawingml/2006/main">
  <ns0:cSld>
    <ns0:spTree>
      <ns0:nvGrpSpPr>
        <ns0:cNvPr id="629" name="Shape 629"/>
        <ns0:cNvGrpSpPr/>
        <ns0:nvPr/>
      </ns0:nvGrpSpPr>
      <ns0:grpSpPr>
        <ns1:xfrm>
          <ns1:off x="0" y="0"/>
          <ns1:ext cx="0" cy="0"/>
          <ns1:chOff x="0" y="0"/>
          <ns1:chExt cx="0" cy="0"/>
        </ns1:xfrm>
      </ns0:grpSpPr>
      <ns0:cxnSp>
        <ns0:nvCxnSpPr>
          <ns0:cNvPr id="630" name="Google Shape;630;p23"/>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31" name="Google Shape;631;p23"/>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32" name="Google Shape;632;p23"/>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5) "AI presented and acquired 20% appointments" &lt;Company A&gt;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33" name="Google Shape;633;p23"/>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・Foreign SaaS vendor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・Achieves attendance goals each time but does not lead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・Issues with presentation materials and content.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script creation by generative AI and presentation substitution by AI digital human.</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the follow-up service 'Majifolo', which makes calls immediately after the webinar ends.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・20 registrations resulted in 4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34" name="Google Shape;634;p2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35" name="Google Shape;635;p2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4.xml><?xml version="1.0" encoding="utf-8"?>
<ns0:sld xmlns:ns0="http://schemas.openxmlformats.org/presentationml/2006/main" xmlns:ns1="http://schemas.openxmlformats.org/drawingml/2006/main">
  <ns0:cSld>
    <ns0:spTree>
      <ns0:nvGrpSpPr>
        <ns0:cNvPr id="640" name="Shape 640"/>
        <ns0:cNvGrpSpPr/>
        <ns0:nvPr/>
      </ns0:nvGrpSpPr>
      <ns0:grpSpPr>
        <ns1:xfrm>
          <ns1:off x="0" y="0"/>
          <ns1:ext cx="0" cy="0"/>
          <ns1:chOff x="0" y="0"/>
          <ns1:chExt cx="0" cy="0"/>
        </ns1:xfrm>
      </ns0:grpSpPr>
      <ns0:sp>
        <ns0:nvSpPr>
          <ns0:cNvPr id="641" name="Google Shape;641;p24"/>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About plans and pricing</ns1:t>
            </ns1:r>
            <ns1:endParaRPr b="0" i="0" sz="1400" u="none" cap="none" strike="noStrike">
              <ns1:solidFill>
                <ns1:srgbClr val="000000"/>
              </ns1:solidFill>
              <ns1:latin typeface="Arial"/>
              <ns1:ea typeface="Arial"/>
              <ns1:cs typeface="Arial"/>
              <ns1:sym typeface="Arial"/>
            </ns1:endParaRPr>
          </ns1:p>
        </ns0:txBody>
      </ns0:sp>
      <ns0:sp>
        <ns0:nvSpPr>
          <ns0:cNvPr id="642" name="Google Shape;642;p24"/>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43" name="Google Shape;643;p2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44" name="Google Shape;644;p2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5.xml><?xml version="1.0" encoding="utf-8"?>
<ns0:sld xmlns:ns0="http://schemas.openxmlformats.org/presentationml/2006/main" xmlns:ns1="http://schemas.openxmlformats.org/drawingml/2006/main">
  <ns0:cSld>
    <ns0:spTree>
      <ns0:nvGrpSpPr>
        <ns0:cNvPr id="648" name="Shape 648"/>
        <ns0:cNvGrpSpPr/>
        <ns0:nvPr/>
      </ns0:nvGrpSpPr>
      <ns0:grpSpPr>
        <ns1:xfrm>
          <ns1:off x="0" y="0"/>
          <ns1:ext cx="0" cy="0"/>
          <ns1:chOff x="0" y="0"/>
          <ns1:chExt cx="0" cy="0"/>
        </ns1:xfrm>
      </ns0:grpSpPr>
      <ns0:cxnSp>
        <ns0:nvCxnSpPr>
          <ns0:cNvPr id="649" name="Google Shape;649;p25"/>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50" name="Google Shape;650;p25"/>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51" name="Google Shape;651;p25"/>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52" name="Google Shape;652;p25"/>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53" name="Google Shape;653;p25"/>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54" name="Google Shape;654;p25"/>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55" name="Google Shape;655;p25"/>
          <ns0:cNvSpPr/>
          <ns0:nvPr/>
        </ns0:nvSpPr>
        <ns0:spPr>
          <ns1:xfrm>
            <ns1:off x="5984339" y="983800"/>
            <ns1:ext cx="2891700" cy="432000"/>
          </ns1:xfrm>
          <ns1:prstGeom prst="rect">
            <ns1:avLst/>
          </ns1:prstGeom>
          <ns1:solidFill>
            <ns1:schemeClr val="lt1"/>
          </ns1:solidFill>
          <ns1:ln cap="flat" cmpd="sng" w="28575">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1" i="0" lang="ja-JP" sz="1600" u="none" cap="none" strike="noStrike">
                <ns1:solidFill>
                  <ns1:srgbClr val="FF0066"/>
                </ns1:solidFill>
                <ns1:latin typeface="BIZ UDPGothic"/>
                <ns1:ea typeface="BIZ UDPGothic"/>
                <ns1:cs typeface="BIZ UDPGothic"/>
                <ns1:sym typeface="BIZ UDPGothic"/>
              </ns1:rPr>
              <ns1:t>Recommended</ns1:t>
            </ns1:r>
            <ns1:endParaRPr b="1" i="0" sz="1600" u="none" cap="none" strike="noStrike">
              <ns1:solidFill>
                <ns1:srgbClr val="FF0066"/>
              </ns1:solidFill>
              <ns1:latin typeface="BIZ UDPGothic"/>
              <ns1:ea typeface="BIZ UDPGothic"/>
              <ns1:cs typeface="BIZ UDPGothic"/>
              <ns1:sym typeface="BIZ UDPGothic"/>
            </ns1:endParaRPr>
          </ns1:p>
        </ns0:txBody>
      </ns0:sp>
      <ns0:graphicFrame>
        <ns0:nvGraphicFramePr>
          <ns0:cNvPr id="656" name="Google Shape;656;p25"/>
          <ns0:cNvGraphicFramePr/>
          <ns0:nvPr/>
        </ns0:nvGraphicFramePr>
        <ns0:xfrm>
          <ns1:off x="380708" y="1539172"/>
          <ns1:ext cx="3000000" cy="3000000"/>
        </ns0:xfrm>
        <ns1:graphic>
          <ns1:graphicData uri="http://schemas.openxmlformats.org/drawingml/2006/table">
            <ns1:tbl>
              <ns1:tblPr bandRow="1" firstRow="1">
                <ns1:noFill/>
                <ns1:tableStyleId>{36977B20-A630-4A1D-81F4-7C21FFB1FC08}</ns1:tableStyleId>
              </ns1:tblPr>
              <ns1:tblGrid>
                <ns1:gridCol w="2941975"/>
                <ns1:gridCol w="2452950"/>
                <ns1:gridCol w="3181925"/>
                <ns1:gridCol w="2853725"/>
              </ns1:tblGrid>
              <ns1:tr h="572425">
                <ns1:tc>
                  <ns1:txBody>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sz="1800" u="none" cap="none" strike="noStrike">
                        <ns1:latin typeface="BIZ UDPGothic"/>
                        <ns1:ea typeface="BIZ UDPGothic"/>
                        <ns1:cs typeface="BIZ UDPGothic"/>
                        <ns1:sym typeface="BIZ UDPGothic"/>
                      </ns1:endParaRPr>
                    </ns1:p>
                  </ns1:txBody>
                  <ns1:tcPr marT="45725" marB="45725" marR="91450" marL="91450">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Visitor</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Light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Business Negotiation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Recommended for these individuals!</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 to 2 times a year</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 4 times or more annually</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to reduce cost per lead</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business negotiations (appointments) rather than just attracting attendees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a guarantee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Cost per lead comparison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14,500 JPY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12,000 JPY (10 people per month)</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10,000 JPY (for add</ns1:t>
                      </ns1:r>
                      <ns1:r>
                        <ns1:rPr lang="ja-JP" sz="1600" u="none" cap="none" strike="noStrike">
                          <ns1:solidFill>
                            <ns1:schemeClr val="accent4"/>
                          </ns1:solidFill>
                          <ns1:latin typeface="BIZ UDPGothic"/>
                          <ns1:ea typeface="BIZ UDPGothic"/>
                          <ns1:cs typeface="BIZ UDPGothic"/>
                          <ns1:sym typeface="BIZ UDPGothic"/>
                        </ns1:rPr>
                        <ns1:t>itional attendees)</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20,000 JPY (30 people over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13,500 JPY (for additional attendees)</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Not subject to duplicate charges for past applicants</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Available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sz="14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Business negotiation (appointment) guarantee</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b="1" sz="16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Contract period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Per session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Monthly</ns1:t>
                      </ns1:r>
                      <ns1:endParaRPr b="1" sz="1600" u="none" cap="none" strike="noStrike">
                        <ns1:solidFill>
                          <ns1:srgbClr val="FF0066"/>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Every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657" name="Google Shape;657;p25"/>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6.xml><?xml version="1.0" encoding="utf-8"?>
<ns0:sld xmlns:ns0="http://schemas.openxmlformats.org/presentationml/2006/main" xmlns:ns1="http://schemas.openxmlformats.org/drawingml/2006/main">
  <ns0:cSld>
    <ns0:spTree>
      <ns0:nvGrpSpPr>
        <ns0:cNvPr id="661" name="Shape 661"/>
        <ns0:cNvGrpSpPr/>
        <ns0:nvPr/>
      </ns0:nvGrpSpPr>
      <ns0:grpSpPr>
        <ns1:xfrm>
          <ns1:off x="0" y="0"/>
          <ns1:ext cx="0" cy="0"/>
          <ns1:chOff x="0" y="0"/>
          <ns1:chExt cx="0" cy="0"/>
        </ns1:xfrm>
      </ns0:grpSpPr>
      <ns0:sp>
        <ns0:nvSpPr>
          <ns0:cNvPr id="662" name="Google Shape;662;p26"/>
          <ns0:cNvSpPr/>
          <ns0:nvPr/>
        </ns0:nvSpPr>
        <ns0:spPr>
          <ns1:xfrm rot="-5400000">
            <ns1:off x="4235288" y="1082639"/>
            <ns1:ext cx="651823" cy="1192644"/>
          </ns1:xfrm>
          <ns1:prstGeom prst="bentUpArrow">
            <ns1:avLst>
              <ns1:gd fmla="val 25000" name="adj1"/>
              <ns1:gd fmla="val 25000" name="adj2"/>
              <ns1:gd fmla="val 25000" name="adj3"/>
            </ns1:avLst>
          </ns1:prstGeom>
          <ns1:solidFill>
            <ns1:srgbClr val="0F2A69"/>
          </ns1:soli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63" name="Google Shape;663;p26"/>
          <ns0:cNvSpPr/>
          <ns0:nvPr/>
        </ns0:nvSpPr>
        <ns0:spPr>
          <ns1:xfrm>
            <ns1:off x="2094756" y="4791455"/>
            <ns1:ext cx="7843619" cy="161613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4" name="Google Shape;664;p26"/>
          <ns0:cNvSpPr/>
          <ns0:nvPr/>
        </ns0:nvSpPr>
        <ns0:spPr>
          <ns1:xfrm>
            <ns1:off x="6205179" y="1816001"/>
            <ns1:ext cx="3733197" cy="2556986"/>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Lead follow-up, 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5" name="Google Shape;665;p26"/>
          <ns0:cNvSpPr/>
          <ns0:nvPr/>
        </ns0:nvSpPr>
        <ns0:spPr>
          <ns1:xfrm>
            <ns1:off x="2089728" y="1816000"/>
            <ns1:ext cx="3773192" cy="255698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Webinar </ns1:t>
            </ns1:r>
            <ns1:r>
              <ns1:rPr b="1" i="0" lang="ja-JP" sz="1800" u="none" cap="none" strike="noStrike">
                <ns1:solidFill>
                  <ns1:schemeClr val="lt1"/>
                </ns1:solidFill>
                <ns1:latin typeface="BIZ UDPGothic"/>
                <ns1:ea typeface="BIZ UDPGothic"/>
                <ns1:cs typeface="BIZ UDPGothic"/>
                <ns1:sym typeface="BIZ UDPGothic"/>
              </ns1:rPr>
              <ns1:t>hosting</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666" name="Google Shape;666;p26"/>
          <ns0:cNvCxnSpPr/>
          <ns0:nvPr/>
        </ns0:nvCxnSpPr>
        <ns0:spPr>
          <ns1:xfrm>
            <ns1:off x="6350" y="799793"/>
            <ns1:ext cx="1218565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67" name="Google Shape;667;p26"/>
          <ns0:cNvSpPr/>
          <ns0:nvPr/>
        </ns0:nvSpPr>
        <ns0:spPr>
          <ns1:xfrm>
            <ns1:off x="12032139" y="-762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68" name="Google Shape;668;p26"/>
          <ns0:cNvCxnSpPr/>
          <ns0:nvPr/>
        </ns0:nvCxnSpPr>
        <ns0:spPr>
          <ns1:xfrm>
            <ns1:off x="9888" y="79270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69" name="Google Shape;669;p26"/>
          <ns0:cNvSpPr txBox="1"/>
          <ns0:nvPr/>
        </ns0:nvSpPr>
        <ns0:spPr>
          <ns1:xfrm>
            <ns1:off x="292431" y="43837"/>
            <ns1:ext cx="10541823" cy="647643"/>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Are there any services other than the basic plan that you are interested in?</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670" name="Google Shape;670;p26"/>
          <ns0:cNvSpPr txBox="1"/>
          <ns0:nvPr/>
        </ns0:nvSpPr>
        <ns0:spPr>
          <ns1:xfrm>
            <ns1:off x="10249634" y="251663"/>
            <ns1:ext cx="1697004"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Service Map</ns1:t>
            </ns1:r>
            <ns1:endParaRPr b="1" i="0" sz="1200" u="none" cap="none" strike="noStrike">
              <ns1:solidFill>
                <ns1:schemeClr val="accent4"/>
              </ns1:solidFill>
              <ns1:latin typeface="BIZ UDPGothic"/>
              <ns1:ea typeface="BIZ UDPGothic"/>
              <ns1:cs typeface="BIZ UDPGothic"/>
              <ns1:sym typeface="BIZ UDPGothic"/>
            </ns1:endParaRPr>
          </ns1:p>
        </ns0:txBody>
      </ns0:sp>
      <ns0:sp>
        <ns0:nvSpPr>
          <ns0:cNvPr id="671" name="Google Shape;671;p26"/>
          <ns0:cNvSpPr/>
          <ns0:nvPr/>
        </ns0:nvSpPr>
        <ns0:spPr>
          <ns1:xfrm>
            <ns1:off x="2274749" y="2253771"/>
            <ns1:ext cx="2882772"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Webinar hosting</ns1:t>
            </ns1:r>
            <ns1:endParaRPr b="1"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(Visitor or Majisemi Club)</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2" name="Google Shape;672;p26"/>
          <ns0:cNvSpPr/>
          <ns0:nvPr/>
        </ns0:nvSpPr>
        <ns0:spPr>
          <ns1:xfrm>
            <ns1:off x="10145933" y="2253771"/>
            <ns1:ext cx="1769026" cy="1118383"/>
          </ns1:xfrm>
          <ns1:prstGeom prst="rect">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company's</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
inside sales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Or
fiel</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d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3" name="Google Shape;673;p26"/>
          <ns0:cNvSpPr/>
          <ns0:nvPr/>
        </ns0:nvSpPr>
        <ns0:spPr>
          <ns1:xfrm>
            <ns1:off x="7494458" y="2253771"/>
            <ns1:ext cx="2595719" cy="1125705"/>
          </ns1:xfrm>
          <ns1:prstGeom prst="rightArrowCallout">
            <ns1:avLst>
              <ns1:gd fmla="val 15872" name="adj1"/>
              <ns1:gd fmla="val 14732" name="adj2"/>
              <ns1:gd fmla="val 15302" name="adj3"/>
              <ns1:gd fmla="val 8658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Sales outsourcing</ns1:t>
            </ns1:r>
            <ns1:endParaRPr b="1" i="0" sz="2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(Proposal and order)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4" name="Google Shape;674;p26"/>
          <ns0:cNvSpPr/>
          <ns0:nvPr/>
        </ns0:nvSpPr>
        <ns0:spPr>
          <ns1:xfrm>
            <ns1:off x="5163570" y="2253771"/>
            <ns1:ext cx="2330887"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Follow-up right a</ns1:t>
            </ns1:r>
            <ns1:br>
              <ns1:rPr b="1" i="0" lang="ja-JP" sz="1800" u="none" cap="none" strike="noStrike">
                <ns1:solidFill>
                  <ns1:schemeClr val="lt1"/>
                </ns1:solidFill>
                <ns1:latin typeface="BIZ UDPGothic"/>
                <ns1:ea typeface="BIZ UDPGothic"/>
                <ns1:cs typeface="BIZ UDPGothic"/>
                <ns1:sym typeface="BIZ UDPGothic"/>
              </ns1:rPr>
            </ns1:br>
            <ns1:r>
              <ns1:rPr b="1" i="0" lang="ja-JP" sz="1800" u="none" cap="none" strike="noStrike">
                <ns1:solidFill>
                  <ns1:schemeClr val="lt1"/>
                </ns1:solidFill>
                <ns1:latin typeface="BIZ UDPGothic"/>
                <ns1:ea typeface="BIZ UDPGothic"/>
                <ns1:cs typeface="BIZ UDPGothic"/>
                <ns1:sym typeface="BIZ UDPGothic"/>
              </ns1:rPr>
              <ns1:t>fter the webinar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Follow)</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5" name="Google Shape;675;p26"/>
          <ns0:cNvSpPr/>
          <ns0:nvPr/>
        </ns0:nvSpPr>
        <ns0:spPr>
          <ns1:xfrm>
            <ns1:off x="2093084" y="1192850"/>
            <ns1:ext cx="1871791" cy="1055341"/>
          </ns1:xfrm>
          <ns1:prstGeom prst="downArrowCallout">
            <ns1:avLst>
              <ns1:gd fmla="val 16192" name="adj1"/>
              <ns1:gd fmla="val 16893" name="adj2"/>
              <ns1:gd fmla="val 18295" name="adj3"/>
              <ns1:gd fmla="val 53281" name="adj4"/>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company-owned leads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(Non-billable)</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676" name="Google Shape;676;p26"/>
          <ns0:cNvGrpSpPr/>
          <ns0:nvPr/>
        </ns0:nvGrpSpPr>
        <ns0:grpSpPr>
          <ns1:xfrm>
            <ns1:off x="5937863" y="1456396"/>
            <ns1:ext cx="5290340" cy="800332"/>
            <ns1:chOff x="4585550" y="2238894"/>
            <ns1:chExt cx="5594100" cy="702600"/>
          </ns1:xfrm>
        </ns0:grpSpPr>
        <ns0:sp>
          <ns0:nvSpPr>
            <ns0:cNvPr id="677" name="Google Shape;677;p26"/>
            <ns0:cNvSpPr/>
            <ns0:nvPr/>
          </ns0:nvSpPr>
          <ns0:spPr>
            <ns1:xfrm flipH="1" rot="10800000">
              <ns1:off x="4585550" y="2238894"/>
              <ns1:ext cx="5594100" cy="702600"/>
            </ns1:xfrm>
            <ns1:prstGeom prst="bentUpArrow">
              <ns1:avLst>
                <ns1:gd fmla="val 20567" name="adj1"/>
                <ns1:gd fmla="val 25000" name="adj2"/>
                <ns1:gd fmla="val 23462" name="adj3"/>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78" name="Google Shape;678;p26"/>
            <ns0:cNvSpPr/>
            <ns0:nvPr/>
          </ns0:nvSpPr>
          <ns0:spPr>
            <ns1:xfrm>
              <ns1:off x="4585550" y="2238894"/>
              <ns1:ext cx="190383" cy="702600"/>
            </ns1:xfrm>
            <ns1:prstGeom prst="rect">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grpSp>
      <ns0:sp>
        <ns0:nvSpPr>
          <ns0:cNvPr id="679" name="Google Shape;679;p26"/>
          <ns0:cNvSpPr/>
          <ns0:nvPr/>
        </ns0:nvSpPr>
        <ns0:spPr>
          <ns1:xfrm>
            <ns1:off x="2270826" y="3524859"/>
            <ns1:ext cx="1203249"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On-demand</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Distribution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0" name="Google Shape;680;p26"/>
          <ns0:cNvSpPr/>
          <ns0:nvPr/>
        </ns0:nvSpPr>
        <ns0:spPr>
          <ns1:xfrm>
            <ns1:off x="2396490"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article</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Creation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1" name="Google Shape;681;p26"/>
          <ns0:cNvSpPr/>
          <ns0:nvPr/>
        </ns0:nvSpPr>
        <ns0:spPr>
          <ns1:xfrm>
            <ns1:off x="4217723"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Provision/Free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2" name="Google Shape;682;p26"/>
          <ns0:cNvSpPr/>
          <ns0:nvPr/>
        </ns0:nvSpPr>
        <ns0:spPr>
          <ns1:xfrm>
            <ns1:off x="3660497" y="3522753"/>
            <ns1:ext cx="1103262"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3" name="Google Shape;683;p26"/>
          <ns0:cNvSpPr/>
          <ns0:nvPr/>
        </ns0:nvSpPr>
        <ns0:spPr>
          <ns1:xfrm>
            <ns1:off x="7505609" y="3522752"/>
            <ns1:ext cx="2238965"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2-step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4" name="Google Shape;684;p26"/>
          <ns0:cNvSpPr/>
          <ns0:nvPr/>
        </ns0:nvSpPr>
        <ns0:spPr>
          <ns1:xfrm>
            <ns1:off x="312311" y="1192850"/>
            <ns1:ext cx="1569859" cy="93008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Exhibition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Joint exhibition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5" name="Google Shape;685;p26"/>
          <ns0:cNvSpPr/>
          <ns0:nvPr/>
        </ns0:nvSpPr>
        <ns0:spPr>
          <ns1:xfrm>
            <ns1:off x="1877623" y="1328578"/>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686" name="Google Shape;686;p26"/>
          <ns0:cNvSpPr/>
          <ns0:nvPr/>
        </ns0:nvSpPr>
        <ns0:spPr>
          <ns1:xfrm>
            <ns1:off x="191683" y="2248191"/>
            <ns1:ext cx="1685940" cy="94069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Presentation scripts and materials</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Creation on behalf</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Presentation by AI</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7" name="Google Shape;687;p26"/>
          <ns0:cNvSpPr/>
          <ns0:nvPr/>
        </ns0:nvSpPr>
        <ns0:spPr>
          <ns1:xfrm>
            <ns1:off x="8092394"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Summary</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Video production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8" name="Google Shape;688;p26"/>
          <ns0:cNvSpPr/>
          <ns0:nvPr/>
        </ns0:nvSpPr>
        <ns0:spPr>
          <ns1:xfrm>
            <ns1:off x="6038956" y="5316050"/>
            <ns1:ext cx="1781543"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Provision/Secondary use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9" name="Google Shape;689;p26"/>
          <ns0:cNvSpPr/>
          <ns0:nvPr/>
        </ns0:nvSpPr>
        <ns0:spPr>
          <ns1:xfrm>
            <ns1:off x="61802" y="982449"/>
            <ns1:ext cx="784832"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0" name="Google Shape;690;p26"/>
          <ns0:cNvSpPr txBox="1"/>
          <ns0:nvPr/>
        </ns0:nvSpPr>
        <ns0:spPr>
          <ns1:xfrm>
            <ns1:off x="54190" y="1047575"/>
            <ns1:ext cx="813494"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Limited slots</ns1:t>
            </ns1:r>
            <ns1:endParaRPr b="1" i="0" sz="11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First-come, first-served</ns1:t>
            </ns1:r>
            <ns1:endParaRPr b="0" i="0" sz="1050" u="none" cap="none" strike="noStrike">
              <ns1:solidFill>
                <ns1:srgbClr val="000000"/>
              </ns1:solidFill>
              <ns1:latin typeface="Arial"/>
              <ns1:ea typeface="Arial"/>
              <ns1:cs typeface="Arial"/>
              <ns1:sym typeface="Arial"/>
            </ns1:endParaRPr>
          </ns1:p>
        </ns0:txBody>
      </ns0:sp>
      <ns0:grpSp>
        <ns0:nvGrpSpPr>
          <ns0:cNvPr id="691" name="Google Shape;691;p26"/>
          <ns0:cNvGrpSpPr/>
          <ns0:nvPr/>
        </ns0:nvGrpSpPr>
        <ns0:grpSpPr>
          <ns1:xfrm>
            <ns1:off x="2022170" y="4901771"/>
            <ns1:ext cx="1060828" cy="581658"/>
            <ns1:chOff x="2022170" y="4553950"/>
            <ns1:chExt cx="1060828" cy="581658"/>
          </ns1:xfrm>
        </ns0:grpSpPr>
        <ns0:sp>
          <ns0:nvSpPr>
            <ns0:cNvPr id="692" name="Google Shape;69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3" name="Google Shape;69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Utilized</ns1:t>
              </ns1:r>
              <ns1:endParaRPr b="0" i="0" sz="1000" u="none" cap="none" strike="noStrike">
                <ns1:solidFill>
                  <ns1:srgbClr val="000000"/>
                </ns1:solidFill>
                <ns1:latin typeface="Arial"/>
                <ns1:ea typeface="Arial"/>
                <ns1:cs typeface="Arial"/>
                <ns1:sym typeface="Arial"/>
              </ns1:endParaRPr>
            </ns1:p>
          </ns0:txBody>
        </ns0:sp>
      </ns0:grpSp>
      <ns0:sp>
        <ns0:nvSpPr>
          <ns0:cNvPr id="694" name="Google Shape;694;p26"/>
          <ns0:cNvSpPr/>
          <ns0:nvPr/>
        </ns0:nvSpPr>
        <ns0:spPr>
          <ns1:xfrm rot="5400000">
            <ns1:off x="3672137" y="4021766"/>
            <ns1:ext cx="608373" cy="944320"/>
          </ns1:xfrm>
          <ns1:prstGeom prst="rightArrow">
            <ns1:avLst>
              <ns1:gd fmla="val 50000" name="adj1"/>
              <ns1:gd fmla="val 44322" name="adj2"/>
            </ns1:avLst>
          </ns1:prstGeom>
          <ns1:solidFill>
            <ns1:srgbClr val="B6CEF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695" name="Google Shape;695;p26"/>
          <ns0:cNvGrpSpPr/>
          <ns0:nvPr/>
        </ns0:nvGrpSpPr>
        <ns0:grpSpPr>
          <ns1:xfrm>
            <ns1:off x="4565958" y="3749528"/>
            <ns1:ext cx="1060828" cy="581658"/>
            <ns1:chOff x="2022170" y="4553950"/>
            <ns1:chExt cx="1060828" cy="581658"/>
          </ns1:xfrm>
        </ns0:grpSpPr>
        <ns0:sp>
          <ns0:nvSpPr>
            <ns0:cNvPr id="696" name="Google Shape;696;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7" name="Google Shape;697;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698" name="Google Shape;698;p26"/>
          <ns0:cNvGrpSpPr/>
          <ns0:nvPr/>
        </ns0:nvGrpSpPr>
        <ns0:grpSpPr>
          <ns1:xfrm>
            <ns1:off x="6386683" y="3200094"/>
            <ns1:ext cx="1060828" cy="581658"/>
            <ns1:chOff x="2022170" y="4553950"/>
            <ns1:chExt cx="1060828" cy="581658"/>
          </ns1:xfrm>
        </ns0:grpSpPr>
        <ns0:sp>
          <ns0:nvSpPr>
            <ns0:cNvPr id="699" name="Google Shape;699;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0" name="Google Shape;700;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1" name="Google Shape;701;p26"/>
          <ns0:cNvGrpSpPr/>
          <ns0:nvPr/>
        </ns0:nvGrpSpPr>
        <ns0:grpSpPr>
          <ns1:xfrm>
            <ns1:off x="9137258" y="4928001"/>
            <ns1:ext cx="1060828" cy="581658"/>
            <ns1:chOff x="2022170" y="4553950"/>
            <ns1:chExt cx="1060828" cy="581658"/>
          </ns1:xfrm>
        </ns0:grpSpPr>
        <ns0:sp>
          <ns0:nvSpPr>
            <ns0:cNvPr id="702" name="Google Shape;70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3" name="Google Shape;70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4" name="Google Shape;704;p26"/>
          <ns0:cNvGrpSpPr/>
          <ns0:nvPr/>
        </ns0:nvGrpSpPr>
        <ns0:grpSpPr>
          <ns1:xfrm>
            <ns1:off x="9122594" y="2004888"/>
            <ns1:ext cx="1060828" cy="581658"/>
            <ns1:chOff x="9137965" y="3639607"/>
            <ns1:chExt cx="1060828" cy="581658"/>
          </ns1:xfrm>
        </ns0:grpSpPr>
        <ns0:sp>
          <ns0:nvSpPr>
            <ns0:cNvPr id="705" name="Google Shape;705;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6" name="Google Shape;706;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07" name="Google Shape;707;p26"/>
          <ns0:cNvSpPr/>
          <ns0:nvPr/>
        </ns0:nvSpPr>
        <ns0:spPr>
          <ns1:xfrm>
            <ns1:off x="1862446" y="2545243"/>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08" name="Google Shape;708;p26"/>
          <ns0:cNvGrpSpPr/>
          <ns0:nvPr/>
        </ns0:nvGrpSpPr>
        <ns0:grpSpPr>
          <ns1:xfrm>
            <ns1:off x="39882" y="3138171"/>
            <ns1:ext cx="1060828" cy="581658"/>
            <ns1:chOff x="9137965" y="3639607"/>
            <ns1:chExt cx="1060828" cy="581658"/>
          </ns1:xfrm>
        </ns0:grpSpPr>
        <ns0:sp>
          <ns0:nvSpPr>
            <ns0:cNvPr id="709" name="Google Shape;709;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0" name="Google Shape;710;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1" name="Google Shape;711;p26"/>
          <ns0:cNvSpPr/>
          <ns0:nvPr/>
        </ns0:nvSpPr>
        <ns0:spPr>
          <ns1:xfrm>
            <ns1:off x="10268295"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video creation</ns1:t>
            </ns1:r>
            <ns1:endParaRPr b="0" i="0" sz="1600" u="none" cap="none" strike="noStrike">
              <ns1:solidFill>
                <ns1:srgbClr val="000000"/>
              </ns1:solidFill>
              <ns1:latin typeface="BIZ UDPGothic"/>
              <ns1:ea typeface="BIZ UDPGothic"/>
              <ns1:cs typeface="BIZ UDPGothic"/>
              <ns1:sym typeface="BIZ UDPGothic"/>
            </ns1:endParaRPr>
          </ns1:p>
        </ns0:txBody>
      </ns0:sp>
      <ns0:grpSp>
        <ns0:nvGrpSpPr>
          <ns0:cNvPr id="712" name="Google Shape;712;p26"/>
          <ns0:cNvGrpSpPr/>
          <ns0:nvPr/>
        </ns0:nvGrpSpPr>
        <ns0:grpSpPr>
          <ns1:xfrm>
            <ns1:off x="10937874" y="4928001"/>
            <ns1:ext cx="1060828" cy="581658"/>
            <ns1:chOff x="9137965" y="3639607"/>
            <ns1:chExt cx="1060828" cy="581658"/>
          </ns1:xfrm>
        </ns0:grpSpPr>
        <ns0:sp>
          <ns0:nvSpPr>
            <ns0:cNvPr id="713" name="Google Shape;713;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4" name="Google Shape;714;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5" name="Google Shape;715;p2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16" name="Google Shape;716;p2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7.xml><?xml version="1.0" encoding="utf-8"?>
<ns0:sld xmlns:ns0="http://schemas.openxmlformats.org/presentationml/2006/main" xmlns:ns1="http://schemas.openxmlformats.org/drawingml/2006/main">
  <ns0:cSld>
    <ns0:spTree>
      <ns0:nvGrpSpPr>
        <ns0:cNvPr id="721" name="Shape 721"/>
        <ns0:cNvGrpSpPr/>
        <ns0:nvPr/>
      </ns0:nvGrpSpPr>
      <ns0:grpSpPr>
        <ns1:xfrm>
          <ns1:off x="0" y="0"/>
          <ns1:ext cx="0" cy="0"/>
          <ns1:chOff x="0" y="0"/>
          <ns1:chExt cx="0" cy="0"/>
        </ns1:xfrm>
      </ns0:grpSpPr>
      <ns0:sp>
        <ns0:nvSpPr>
          <ns0:cNvPr id="722" name="Google Shape;722;p2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Club or Visitor?</ns1:t>
            </ns1:r>
            <ns1:endParaRPr b="0" i="0" sz="1400" u="none" cap="none" strike="noStrike">
              <ns1:solidFill>
                <ns1:srgbClr val="000000"/>
              </ns1:solidFill>
              <ns1:latin typeface="Arial"/>
              <ns1:ea typeface="Arial"/>
              <ns1:cs typeface="Arial"/>
              <ns1:sym typeface="Arial"/>
            </ns1:endParaRPr>
          </ns1:p>
        </ns0:txBody>
      </ns0:sp>
      <ns0:sp>
        <ns0:nvSpPr>
          <ns0:cNvPr id="723" name="Google Shape;723;p2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24" name="Google Shape;724;p27"/>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8.xml><?xml version="1.0" encoding="utf-8"?>
<ns0:sld xmlns:ns0="http://schemas.openxmlformats.org/presentationml/2006/main" xmlns:ns1="http://schemas.openxmlformats.org/drawingml/2006/main" xmlns:ns2="http://schemas.openxmlformats.org/officeDocument/2006/relationships">
  <ns0:cSld>
    <ns0:spTree>
      <ns0:nvGrpSpPr>
        <ns0:cNvPr id="728" name="Shape 728"/>
        <ns0:cNvGrpSpPr/>
        <ns0:nvPr/>
      </ns0:nvGrpSpPr>
      <ns0:grpSpPr>
        <ns1:xfrm>
          <ns1:off x="0" y="0"/>
          <ns1:ext cx="0" cy="0"/>
          <ns1:chOff x="0" y="0"/>
          <ns1:chExt cx="0" cy="0"/>
        </ns1:xfrm>
      </ns0:grpSpPr>
      <ns0:sp>
        <ns0:nvSpPr>
          <ns0:cNvPr id="729" name="Google Shape;729;p28"/>
          <ns0:cNvSpPr/>
          <ns0:nvPr/>
        </ns0:nvSpPr>
        <ns0:spPr>
          <ns1:xfrm>
            <ns1:off x="8136547" y="2551676"/>
            <ns1:ext cx="849300" cy="2732100"/>
          </ns1:xfrm>
          <ns1:prstGeom prst="downArrow">
            <ns1:avLst>
              <ns1:gd fmla="val 50000" name="adj1"/>
              <ns1:gd fmla="val 35720" name="adj2"/>
            </ns1:avLst>
          </ns1:prstGeom>
          <ns1:solidFill>
            <ns1:srgbClr val="FFD9E8"/>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0" name="Google Shape;730;p28"/>
          <ns0:cNvSpPr/>
          <ns0:nvPr/>
        </ns0:nvSpPr>
        <ns0:spPr>
          <ns1:xfrm>
            <ns1:off x="2934760" y="2528595"/>
            <ns1:ext cx="849300" cy="2732100"/>
          </ns1:xfrm>
          <ns1:prstGeom prst="downArrow">
            <ns1:avLst>
              <ns1:gd fmla="val 50000" name="adj1"/>
              <ns1:gd fmla="val 36818" name="adj2"/>
            </ns1:avLst>
          </ns1:prstGeom>
          <ns1:solidFill>
            <ns1:srgbClr val="4F7CE6"/>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1" name="Google Shape;731;p28"/>
          <ns0:cNvSpPr/>
          <ns0:nvPr/>
        </ns0:nvSpPr>
        <ns0:spPr>
          <ns1:xfrm>
            <ns1:off x="12028964" y="-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32" name="Google Shape;732;p28"/>
          <ns0:cNvCxnSpPr/>
          <ns0:nvPr/>
        </ns0:nvCxnSpPr>
        <ns0:spPr>
          <ns1:xfrm>
            <ns1:off x="6713" y="80032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33" name="Google Shape;733;p28"/>
          <ns0:cNvSpPr txBox="1"/>
          <ns0:nvPr/>
        </ns0:nvSpPr>
        <ns0:spPr>
          <ns1:xfrm>
            <ns1:off x="289256" y="1451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3600" u="none" cap="none" strike="noStrike">
              <ns1:solidFill>
                <ns1:schemeClr val="accent4"/>
              </ns1:solidFill>
              <ns1:latin typeface="BIZ UDPGothic"/>
              <ns1:ea typeface="BIZ UDPGothic"/>
              <ns1:cs typeface="BIZ UDPGothic"/>
              <ns1:sym typeface="BIZ UDPGothic"/>
            </ns1:endParaRPr>
          </ns1:p>
        </ns0:txBody>
      </ns0:sp>
      <ns0:sp>
        <ns0:nvSpPr>
          <ns0:cNvPr id="734" name="Google Shape;734;p28"/>
          <ns0:cNvSpPr txBox="1"/>
          <ns0:nvPr/>
        </ns0:nvSpPr>
        <ns0:spPr>
          <ns1:xfrm>
            <ns1:off x="10246459" y="25928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Pricing </ns1:t>
            </ns1:r>
            <ns1:r>
              <ns1:rPr b="0" i="0" lang="ja-JP" sz="1200" u="none" cap="none" strike="noStrike">
                <ns1:solidFill>
                  <ns1:schemeClr val="accent4"/>
                </ns1:solidFill>
                <ns1:latin typeface="Arial"/>
                <ns1:ea typeface="Arial"/>
                <ns1:cs typeface="Arial"/>
                <ns1:sym typeface="Arial"/>
              </ns1:rPr>
              <ns1:t>Plans</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35" name="Google Shape;735;p28"/>
          <ns0:cNvGraphicFramePr/>
          <ns0:nvPr/>
        </ns0:nvGraphicFramePr>
        <ns0:xfrm>
          <ns1:off x="947757" y="5283807"/>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30 participants × 14,500 JPY</ns1:t>
                      </ns1:r>
                      <ns1:endParaRPr sz="1400" u="none" cap="none" strike="noStrike">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435,000 JPY</ns1:t>
                      </ns1:r>
                      <ns1:r>
                        <ns1:rPr lang="ja-JP" sz="800" u="none" cap="none" strike="noStrike">
                          <ns1:solidFill>
                            <ns1:schemeClr val="accent4"/>
                          </ns1:solidFill>
                          <ns1:latin typeface="BIZ UDPGothic"/>
                          <ns1:ea typeface="BIZ UDPGothic"/>
                          <ns1:cs typeface="BIZ UDPGothic"/>
                          <ns1:sym typeface="BIZ UDPGothic"/>
                        </ns1:rPr>
                        <ns1:t> (tax excl.)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6" name="Google Shape;736;p28"/>
          <ns0:cNvGraphicFramePr/>
          <ns0:nvPr/>
        </ns0:nvGraphicFramePr>
        <ns0:xfrm>
          <ns1:off x="6178870" y="5283806"/>
          <ns1:ext cx="3000000" cy="3000000"/>
        </ns0:xfrm>
        <ns1:graphic>
          <ns1:graphicData uri="http://schemas.openxmlformats.org/drawingml/2006/table">
            <ns1:tbl>
              <ns1:tblPr bandRow="1" firstRow="1">
                <ns1:noFill/>
                <ns1:tableStyleId>{DE458228-4A23-4751-AD18-C8A8BBD7AB6F}</ns1:tableStyleId>
              </ns1:tblPr>
              <ns1:tblGrid>
                <ns1:gridCol w="4823400"/>
              </ns1:tblGrid>
              <ns1:tr h="3242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78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10 participants × 12,000 JPY</ns1:t>
                      </ns1:r>
                      <ns1:endParaRPr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120,000 JPY</ns1:t>
                      </ns1:r>
                      <ns1:r>
                        <ns1:rPr lang="ja-JP" sz="800" u="none" cap="none" strike="noStrike">
                          <ns1:solidFill>
                            <ns1:schemeClr val="accent4"/>
                          </ns1:solidFill>
                          <ns1:latin typeface="BIZ UDPGothic"/>
                          <ns1:ea typeface="BIZ UDPGothic"/>
                          <ns1:cs typeface="BIZ UDPGothic"/>
                          <ns1:sym typeface="BIZ UDPGothic"/>
                        </ns1:rPr>
                        <ns1:t> (tax excl.)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7" name="Google Shape;737;p28"/>
          <ns0:cNvGraphicFramePr/>
          <ns0:nvPr/>
        </ns0:nvGraphicFramePr>
        <ns0:xfrm>
          <ns1:off x="947757"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latin typeface="BIZ UDPGothic"/>
                          <ns1:ea typeface="BIZ UDPGothic"/>
                          <ns1:cs typeface="BIZ UDPGothic"/>
                          <ns1:sym typeface="BIZ UDPGothic"/>
                        </ns1:rPr>
                        <ns1:t>Visitor</ns1:t>
                      </ns1:r>
                      <ns1:endParaRPr sz="2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participants attracted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8" name="Google Shape;738;p28"/>
          <ns0:cNvGraphicFramePr/>
          <ns0:nvPr/>
        </ns0:nvGraphicFramePr>
        <ns0:xfrm>
          <ns1:off x="6178870"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solidFill>
                            <ns1:schemeClr val="lt1"/>
                          </ns1:solidFill>
                          <ns1:latin typeface="BIZ UDPGothic"/>
                          <ns1:ea typeface="BIZ UDPGothic"/>
                          <ns1:cs typeface="BIZ UDPGothic"/>
                          <ns1:sym typeface="BIZ UDPGothic"/>
                        </ns1:rPr>
                        <ns1:t>Majisemi Club</ns1:t>
                      </ns1:r>
                      <ns1:endParaRPr sz="2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participants attracted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pSp>
        <ns0:nvGrpSpPr>
          <ns0:cNvPr id="739" name="Google Shape;739;p28"/>
          <ns0:cNvGrpSpPr/>
          <ns0:nvPr/>
        </ns0:nvGrpSpPr>
        <ns0:grpSpPr>
          <ns1:xfrm>
            <ns1:off x="6178870" y="2621903"/>
            <ns1:ext cx="1984200" cy="1102500"/>
            <ns1:chOff x="6389518" y="2457155"/>
            <ns1:chExt cx="1984200" cy="1102500"/>
          </ns1:xfrm>
        </ns0:grpSpPr>
        <ns0:sp>
          <ns0:nvSpPr>
            <ns0:cNvPr id="740" name="Google Shape;740;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41" name="Google Shape;741;p28"/>
            <ns0:cNvGrpSpPr/>
            <ns0:nvPr/>
          </ns0:nvGrpSpPr>
          <ns0:grpSpPr>
            <ns1:xfrm>
              <ns1:off x="6417513" y="2653310"/>
              <ns1:ext cx="1056232" cy="722312"/>
              <ns1:chOff x="-104243" y="1901019"/>
              <ns1:chExt cx="3699588" cy="2529991"/>
            </ns1:xfrm>
          </ns0:grpSpPr>
          <ns0:pic>
            <ns0:nvPicPr>
              <ns0:cNvPr descr="人の集団 単色塗りつぶし" id="742" name="Google Shape;742;p28"/>
              <ns0:cNvPicPr preferRelativeResize="0"/>
              <ns0:nvPr/>
            </ns0:nvPicPr>
            <ns0:blipFill rotWithShape="1">
              <ns1:blip ns2:embed="rId3">
                <ns1:alphaModFix/>
              </ns1:blip>
              <ns1:srcRect b="64845" l="0" r="0" t="0"/>
              <ns1:stretch/>
            </ns0:blipFill>
            <ns0:spPr>
              <ns1:xfrm>
                <ns1:off x="-104243" y="1901019"/>
                <ns1:ext cx="3699588" cy="1300523"/>
              </ns1:xfrm>
              <ns1:prstGeom prst="rect">
                <ns1:avLst/>
              </ns1:prstGeom>
              <ns1:noFill/>
              <ns1:ln>
                <ns1:noFill/>
              </ns1:ln>
            </ns0:spPr>
          </ns0:pic>
          <ns0:pic>
            <ns0:nvPicPr>
              <ns0:cNvPr descr="人の集団 単色塗りつぶし" id="743" name="Google Shape;743;p28"/>
              <ns0:cNvPicPr preferRelativeResize="0"/>
              <ns0:nvPr/>
            </ns0:nvPicPr>
            <ns0:blipFill rotWithShape="1">
              <ns1:blip ns2:embed="rId3">
                <ns1:alphaModFix/>
              </ns1:blip>
              <ns1:srcRect b="0" l="0" r="0" t="64971"/>
              <ns1:stretch/>
            </ns0:blipFill>
            <ns0:spPr>
              <ns1:xfrm>
                <ns1:off x="-104243" y="3135086"/>
                <ns1:ext cx="3699588" cy="1295924"/>
              </ns1:xfrm>
              <ns1:prstGeom prst="rect">
                <ns1:avLst/>
              </ns1:prstGeom>
              <ns1:noFill/>
              <ns1:ln>
                <ns1:noFill/>
              </ns1:ln>
            </ns0:spPr>
          </ns0:pic>
        </ns0:grpSp>
        <ns0:sp>
          <ns0:nvSpPr>
            <ns0:cNvPr id="744" name="Google Shape;744;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Capacity</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10 people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745" name="Google Shape;745;p28"/>
          <ns0:cNvSpPr/>
          <ns0:nvPr/>
        </ns0:nvSpPr>
        <ns0:spPr>
          <ns1:xfrm flipH="1">
            <ns1:off x="8451980" y="2619274"/>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(Monthly fee)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Add 10 participants every month</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participants × @ 12,000 JPY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46" name="Google Shape;746;p28"/>
          <ns0:cNvSpPr/>
          <ns0:nvPr/>
        </ns0:nvSpPr>
        <ns0:spPr>
          <ns1:xfrm flipH="1">
            <ns1:off x="8451979" y="3844323"/>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Utilize the 20-participant free benefit</ns1:t>
            </ns1:r>
            <ns1:endParaRPr b="0" i="0" sz="1400" u="none" cap="none" strike="noStrike">
              <ns1:solidFill>
                <ns1:schemeClr val="lt1"/>
              </ns1:solidFill>
              <ns1:latin typeface="BIZ UDPGothic"/>
              <ns1:ea typeface="BIZ UDPGothic"/>
              <ns1:cs typeface="BIZ UDPGothic"/>
              <ns1:sym typeface="BIZ UDPGothic"/>
            </ns1:endParaRPr>
          </ns1:p>
        </ns0:txBody>
      </ns0:sp>
      <ns0:grpSp>
        <ns0:nvGrpSpPr>
          <ns0:cNvPr id="747" name="Google Shape;747;p28"/>
          <ns0:cNvGrpSpPr/>
          <ns0:nvPr/>
        </ns0:nvGrpSpPr>
        <ns0:grpSpPr>
          <ns1:xfrm>
            <ns1:off x="6178870" y="3826207"/>
            <ns1:ext cx="1984200" cy="1102500"/>
            <ns1:chOff x="6394662" y="4031484"/>
            <ns1:chExt cx="1984200" cy="1102500"/>
          </ns1:xfrm>
        </ns0:grpSpPr>
        <ns0:grpSp>
          <ns0:nvGrpSpPr>
            <ns0:cNvPr id="748" name="Google Shape;748;p28"/>
            <ns0:cNvGrpSpPr/>
            <ns0:nvPr/>
          </ns0:nvGrpSpPr>
          <ns0:grpSpPr>
            <ns1:xfrm>
              <ns1:off x="6394662" y="4031484"/>
              <ns1:ext cx="1984200" cy="1102500"/>
              <ns1:chOff x="6389518" y="2457155"/>
              <ns1:chExt cx="1984200" cy="1102500"/>
            </ns1:xfrm>
          </ns0:grpSpPr>
          <ns0:sp>
            <ns0:nvSpPr>
              <ns0:cNvPr id="749" name="Google Shape;749;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50" name="Google Shape;750;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Capacity</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20 people</ns1:t>
                </ns1:r>
                <ns1:endParaRPr b="0" i="0" sz="1800" u="none" cap="none" strike="noStrike">
                  <ns1:solidFill>
                    <ns1:schemeClr val="accent4"/>
                  </ns1:solidFill>
                  <ns1:latin typeface="BIZ UDPGothic"/>
                  <ns1:ea typeface="BIZ UDPGothic"/>
                  <ns1:cs typeface="BIZ UDPGothic"/>
                  <ns1:sym typeface="BIZ UDPGothic"/>
                </ns1:endParaRPr>
              </ns1:p>
            </ns0:txBody>
          </ns0:sp>
        </ns0:grpSp>
        <ns0:grpSp>
          <ns0:nvGrpSpPr>
            <ns0:cNvPr id="751" name="Google Shape;751;p28"/>
            <ns0:cNvGrpSpPr/>
            <ns0:nvPr/>
          </ns0:nvGrpSpPr>
          <ns0:grpSpPr>
            <ns1:xfrm>
              <ns1:off x="6402639" y="4075169"/>
              <ns1:ext cx="760987" cy="525607"/>
              <ns1:chOff x="4968009" y="2875618"/>
              <ns1:chExt cx="760987" cy="525607"/>
            </ns1:xfrm>
          </ns0:grpSpPr>
          <ns0:pic>
            <ns0:nvPicPr>
              <ns0:cNvPr descr="人の集団 単色塗りつぶし" id="752" name="Google Shape;752;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3" name="Google Shape;753;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nvGrpSpPr>
            <ns0:cNvPr id="754" name="Google Shape;754;p28"/>
            <ns0:cNvGrpSpPr/>
            <ns0:nvPr/>
          </ns0:nvGrpSpPr>
          <ns0:grpSpPr>
            <ns1:xfrm>
              <ns1:off x="6676767" y="4558766"/>
              <ns1:ext cx="760987" cy="525607"/>
              <ns1:chOff x="4968009" y="2875618"/>
              <ns1:chExt cx="760987" cy="525607"/>
            </ns1:xfrm>
          </ns0:grpSpPr>
          <ns0:pic>
            <ns0:nvPicPr>
              <ns0:cNvPr descr="人の集団 単色塗りつぶし" id="755" name="Google Shape;755;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6" name="Google Shape;756;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sp>
        <ns0:nvSpPr>
          <ns0:cNvPr id="757" name="Google Shape;757;p2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29.xml><?xml version="1.0" encoding="utf-8"?>
<ns0:sld xmlns:ns0="http://schemas.openxmlformats.org/presentationml/2006/main" xmlns:ns1="http://schemas.openxmlformats.org/drawingml/2006/main">
  <ns0:cSld>
    <ns0:spTree>
      <ns0:nvGrpSpPr>
        <ns0:cNvPr id="761" name="Shape 761"/>
        <ns0:cNvGrpSpPr/>
        <ns0:nvPr/>
      </ns0:nvGrpSpPr>
      <ns0:grpSpPr>
        <ns1:xfrm>
          <ns1:off x="0" y="0"/>
          <ns1:ext cx="0" cy="0"/>
          <ns1:chOff x="0" y="0"/>
          <ns1:chExt cx="0" cy="0"/>
        </ns1:xfrm>
      </ns0:grpSpPr>
      <ns0:cxnSp>
        <ns0:nvCxnSpPr>
          <ns0:cNvPr id="762" name="Google Shape;762;p2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763" name="Google Shape;763;p2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64" name="Google Shape;764;p2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65" name="Google Shape;765;p29"/>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Majisemi Club Initial </ns1:t>
            </ns1:r>
            <ns1:r>
              <ns1:rPr b="1" i="0" lang="ja-JP" sz="3600" u="none" cap="none" strike="noStrike">
                <ns1:solidFill>
                  <ns1:srgbClr val="ED7D31"/>
                </ns1:solidFill>
                <ns1:latin typeface="BIZ UDPGothic"/>
                <ns1:ea typeface="BIZ UDPGothic"/>
                <ns1:cs typeface="BIZ UDPGothic"/>
                <ns1:sym typeface="BIZ UDPGothic"/>
              </ns1:rPr>
              <ns1:t>20 People Free Benefit</ns1:t>
            </ns1:r>
            <ns1:endParaRPr b="1" i="0" sz="3600" u="none" cap="none" strike="noStrike">
              <ns1:solidFill>
                <ns1:srgbClr val="ED7D31"/>
              </ns1:solidFill>
              <ns1:latin typeface="BIZ UDPGothic"/>
              <ns1:ea typeface="BIZ UDPGothic"/>
              <ns1:cs typeface="BIZ UDPGothic"/>
              <ns1:sym typeface="BIZ UDPGothic"/>
            </ns1:endParaRPr>
          </ns1:p>
        </ns0:txBody>
      </ns0:sp>
      <ns0:sp>
        <ns0:nvSpPr>
          <ns0:cNvPr id="766" name="Google Shape;766;p29"/>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Campaign</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67" name="Google Shape;767;p29"/>
          <ns0:cNvGraphicFramePr/>
          <ns0:nvPr/>
        </ns0:nvGraphicFramePr>
        <ns0:xfrm>
          <ns1:off x="530537" y="2758676"/>
          <ns1:ext cx="3000000" cy="3000000"/>
        </ns0:xfrm>
        <ns1:graphic>
          <ns1:graphicData uri="http://schemas.openxmlformats.org/drawingml/2006/table">
            <ns1:tbl>
              <ns1:tblPr bandRow="1" firstRow="1">
                <ns1:noFill/>
                <ns1:tableStyleId>{DE458228-4A23-4751-AD18-C8A8BBD7AB6F}</ns1:tableStyleId>
              </ns1:tblPr>
              <ns1:tblGrid>
                <ns1:gridCol w="2665000"/>
                <ns1:gridCol w="1456275"/>
                <ns1:gridCol w="1279100"/>
                <ns1:gridCol w="1349825"/>
                <ns1:gridCol w="1295400"/>
              </ns1:tblGrid>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January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February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March</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April</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Membership Fee Billing Amount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Campaign-Based</ns1:t>
                      </ns1:r>
                      <ns1:endParaRPr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 (free)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AEFB1">
                        <ns1:alpha val="0"/>
                      </ns1:srgbClr>
                    </ns1:solidFill>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Remaining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Seminar hosting</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768" name="Google Shape;768;p29"/>
          <ns0:cNvSpPr txBox="1"/>
          <ns0:nvPr/>
        </ns0:nvSpPr>
        <ns0:spPr>
          <ns1:xfrm>
            <ns1:off x="381000" y="1026751"/>
            <ns1:ext cx="11430000" cy="1116000"/>
          </ns1:xfrm>
          <ns1:prstGeom prst="rect">
            <ns1:avLst/>
          </ns1:prstGeom>
          <ns1:noFill/>
          <ns1:ln>
            <ns1:noFill/>
          </ns1:ln>
        </ns0:spPr>
        <ns0:txBody>
          <ns1:bodyPr anchorCtr="0" anchor="t" bIns="45700" lIns="91425" spcFirstLastPara="1" rIns="91425" wrap="square" tIns="45700">
            <ns1:noAutofit/>
          </ns1:bodyPr>
          <ns1:lstStyle/>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By contracting Majisemi Club, you can use this benefit at the time of your first event.</ns1:t>
            </ns1:r>
            <ns1:endParaRPr b="0" i="0" sz="20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You can cancel at any time. Even if you cancel after one session, it is more advantageous than being a visitor.</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769" name="Google Shape;769;p29"/>
          <ns0:cNvSpPr txBox="1"/>
          <ns0:nvPr/>
        </ns0:nvSpPr>
        <ns0:spPr>
          <ns1:xfrm>
            <ns1:off x="530525" y="2209900"/>
            <ns1:ext cx="5801400" cy="483600"/>
          </ns1:xfrm>
          <ns1:prstGeom prst="rect">
            <ns1:avLst/>
          </ns1:prstGeom>
          <ns1:noFill/>
          <ns1:ln cap="flat" cmpd="sng" w="9525">
            <ns1:solidFill>
              <ns1:srgbClr val="ED7D3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rgbClr val="ED7D31"/>
                </ns1:solidFill>
                <ns1:latin typeface="BIZ UDPGothic"/>
                <ns1:ea typeface="BIZ UDPGothic"/>
                <ns1:cs typeface="BIZ UDPGothic"/>
                <ns1:sym typeface="BIZ UDPGothic"/>
              </ns1:rPr>
              <ns1:t>Image of hosting using special offers</ns1:t>
            </ns1:r>
            <ns1:endParaRPr b="1" i="0" sz="2400" u="none" cap="none" strike="noStrike">
              <ns1:solidFill>
                <ns1:srgbClr val="ED7D31"/>
              </ns1:solidFill>
              <ns1:latin typeface="BIZ UDPGothic"/>
              <ns1:ea typeface="BIZ UDPGothic"/>
              <ns1:cs typeface="BIZ UDPGothic"/>
              <ns1:sym typeface="BIZ UDPGothic"/>
            </ns1:endParaRPr>
          </ns1:p>
        </ns0:txBody>
      </ns0:sp>
      <ns0:sp>
        <ns0:nvSpPr>
          <ns0:cNvPr id="770" name="Google Shape;770;p29"/>
          <ns0:cNvSpPr/>
          <ns0:nvPr/>
        </ns0:nvSpPr>
        <ns0:spPr>
          <ns1:xfrm>
            <ns1:off x="3630176" y="4023875"/>
            <ns1:ext cx="1053900" cy="540600"/>
          </ns1:xfrm>
          <ns1:prstGeom prst="flowChartConnector">
            <ns1:avLst/>
          </ns1:prstGeom>
          <ns1:noFill/>
          <ns1:ln cap="flat" cmpd="sng" w="381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71" name="Google Shape;771;p2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72" name="Google Shape;772;p29"/>
          <ns0:cNvSpPr/>
          <ns0:nvPr/>
        </ns0:nvSpPr>
        <ns0:spPr>
          <ns1:xfrm>
            <ns1:off x="5648950" y="5574400"/>
            <ns1:ext cx="4762200" cy="8004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3688" y="-38466"/>
                </ns1:lnTo>
              </ns1:path>
            </ns1:pathLst>
          </ns1:custGeom>
          <ns1:solidFill>
            <ns1:schemeClr val="lt1"/>
          </ns1:solidFill>
          <ns1:ln cap="flat" cmpd="sng" w="25400">
            <ns1:solidFill>
              <ns1:srgbClr val="4F7CE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If hosting only once for the first time and canceling at the end of March (notification by the end of February),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Only the membership fee of 120,000 yen x 3 months will be charged.</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773" name="Google Shape;773;p29"/>
          <ns0:cNvSpPr/>
          <ns0:nvPr/>
        </ns0:nvSpPr>
        <ns0:spPr>
          <ns1:xfrm>
            <ns1:off x="8705461" y="3603330"/>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109362" y="2443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You can purchase additional audience slots at any time</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(at a cost-effective 10,000 yen each) to</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allowing additional webinars to be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4" name="Google Shape;774;p29"/>
          <ns0:cNvSpPr/>
          <ns0:nvPr/>
        </ns0:nvSpPr>
        <ns0:spPr>
          <ns1:xfrm>
            <ns1:off x="1740231" y="5365101"/>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59501" y="578"/>
                </ns1:moveTo>
                <ns1:lnTo>
                  <ns1:pt x="82705" y="-8802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2"/>
                </ns1:solidFill>
                <ns1:latin typeface="BIZ UDPGothic"/>
                <ns1:ea typeface="BIZ UDPGothic"/>
                <ns1:cs typeface="BIZ UDPGothic"/>
                <ns1:sym typeface="BIZ UDPGothic"/>
              </ns1:rPr>
              <ns1:t>First 20 participants free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Immediately host a webinar for up to 30 participants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Webinar hosting available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5" name="Google Shape;775;p2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3.xml><?xml version="1.0" encoding="utf-8"?>
<ns0:sld xmlns:ns0="http://schemas.openxmlformats.org/presentationml/2006/main" xmlns:ns1="http://schemas.openxmlformats.org/drawingml/2006/main">
  <ns0:cSld>
    <ns0:spTree>
      <ns0:nvGrpSpPr>
        <ns0:cNvPr id="123" name="Shape 123"/>
        <ns0:cNvGrpSpPr/>
        <ns0:nvPr/>
      </ns0:nvGrpSpPr>
      <ns0:grpSpPr>
        <ns1:xfrm>
          <ns1:off x="0" y="0"/>
          <ns1:ext cx="0" cy="0"/>
          <ns1:chOff x="0" y="0"/>
          <ns1:chExt cx="0" cy="0"/>
        </ns1:xfrm>
      </ns0:grpSpPr>
      <ns0:sp>
        <ns0:nvSpPr>
          <ns0:cNvPr id="124" name="Google Shape;124;p3"/>
          <ns0:cNvSpPr txBox="1"/>
          <ns0:nvPr/>
        </ns0:nvSpPr>
        <ns0:spPr>
          <ns1:xfrm>
            <ns1:off x="1376043" y="2647691"/>
            <ns1:ext cx="708253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Hearing</ns1:t>
            </ns1:r>
            <ns1:endParaRPr b="0" i="0" sz="1400" u="none" cap="none" strike="noStrike">
              <ns1:solidFill>
                <ns1:srgbClr val="000000"/>
              </ns1:solidFill>
              <ns1:latin typeface="Arial"/>
              <ns1:ea typeface="Arial"/>
              <ns1:cs typeface="Arial"/>
              <ns1:sym typeface="Arial"/>
            </ns1:endParaRPr>
          </ns1:p>
        </ns0:txBody>
      </ns0:sp>
      <ns0:sp>
        <ns0:nvSpPr>
          <ns0:cNvPr id="125" name="Google Shape;125;p3"/>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6" name="Google Shape;126;p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7" name="Google Shape;127;p3"/>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ns0:sld xmlns:ns0="http://schemas.openxmlformats.org/presentationml/2006/main" xmlns:ns1="http://schemas.openxmlformats.org/drawingml/2006/main">
  <ns0:cSld>
    <ns0:spTree>
      <ns0:nvGrpSpPr>
        <ns0:cNvPr id="789" name="Shape 789"/>
        <ns0:cNvGrpSpPr/>
        <ns0:nvPr/>
      </ns0:nvGrpSpPr>
      <ns0:grpSpPr>
        <ns1:xfrm>
          <ns1:off x="0" y="0"/>
          <ns1:ext cx="0" cy="0"/>
          <ns1:chOff x="0" y="0"/>
          <ns1:chExt cx="0" cy="0"/>
        </ns1:xfrm>
      </ns0:grpSpPr>
      <ns0:sp>
        <ns0:nvSpPr>
          <ns0:cNvPr id="790" name="Google Shape;790;p31"/>
          <ns0:cNvSpPr/>
          <ns0:nvPr/>
        </ns0:nvSpPr>
        <ns0:spPr>
          <ns1:xfrm>
            <ns1:off x="1193549" y="1363389"/>
            <ns1:ext cx="9602468" cy="3559331"/>
          </ns1:xfrm>
          <ns1:prstGeom prst="rect">
            <ns1:avLst/>
          </ns1:prstGeom>
          <ns1:noFill/>
          <ns1:ln cap="flat" cmpd="sng" w="127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791" name="Google Shape;791;p31"/>
          <ns0:cNvSpPr/>
          <ns0:nvPr/>
        </ns0:nvSpPr>
        <ns0:spPr>
          <ns1:xfrm>
            <ns1:off x="0" y="-13284"/>
            <ns1:ext cx="12192000"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92" name="Google Shape;792;p31"/>
          <ns0:cNvSpPr txBox="1"/>
          <ns0:nvPr/>
        </ns0:nvSpPr>
        <ns0:spPr>
          <ns1:xfrm>
            <ns1:off x="1001246" y="286594"/>
            <ns1:ext cx="10058739"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Take this opportunity to start with Majisemi!</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793" name="Google Shape;793;p31"/>
          <ns0:cNvGrpSpPr/>
          <ns0:nvPr/>
        </ns0:nvGrpSpPr>
        <ns0:grpSpPr>
          <ns1:xfrm>
            <ns1:off x="681485" y="319961"/>
            <ns1:ext cx="512064" cy="676656"/>
            <ns1:chOff x="676656" y="576072"/>
            <ns1:chExt cx="512064" cy="676656"/>
          </ns1:xfrm>
        </ns0:grpSpPr>
        <ns0:cxnSp>
          <ns0:nvCxnSpPr>
            <ns0:cNvPr id="794" name="Google Shape;794;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5" name="Google Shape;795;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grpSp>
        <ns0:nvGrpSpPr>
          <ns0:cNvPr id="796" name="Google Shape;796;p31"/>
          <ns0:cNvGrpSpPr/>
          <ns0:nvPr/>
        </ns0:nvGrpSpPr>
        <ns0:grpSpPr>
          <ns1:xfrm flipH="1">
            <ns1:off x="10695432" y="319961"/>
            <ns1:ext cx="512064" cy="676656"/>
            <ns1:chOff x="676656" y="576072"/>
            <ns1:chExt cx="512064" cy="676656"/>
          </ns1:xfrm>
        </ns0:grpSpPr>
        <ns0:cxnSp>
          <ns0:nvCxnSpPr>
            <ns0:cNvPr id="797" name="Google Shape;797;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8" name="Google Shape;798;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sp>
        <ns0:nvSpPr>
          <ns0:cNvPr id="799" name="Google Shape;799;p31"/>
          <ns0:cNvSpPr txBox="1"/>
          <ns0:nvPr/>
        </ns0:nvSpPr>
        <ns0:spPr>
          <ns1:xfrm>
            <ns1:off x="2842199" y="979458"/>
            <ns1:ext cx="6376832" cy="532800"/>
          </ns1:xfrm>
          <ns1:prstGeom prst="rect">
            <ns1:avLst/>
          </ns1:prstGeom>
          <ns1:noFill/>
          <ns1:ln>
            <ns1:noFill/>
          </ns1:ln>
        </ns0:spPr>
        <ns0:txBody>
          <ns1:bodyPr anchorCtr="0" anchor="ctr" bIns="45700" lIns="91425" spcFirstLastPara="1" rIns="91425" wrap="square" tIns="45700">
            <ns1:normAutofit fontScale="92500"/>
          </ns1:bodyPr>
          <ns1:lstStyle/>
          <ns1:p>
            <ns1:pPr indent="0" lvl="0" marL="0" marR="0" rtl="0" algn="ctr">
              <ns1:lnSpc>
                <ns1:spcPct val="90000"/>
              </ns1:lnSpc>
              <ns1:spcBef>
                <ns1:spcPts val="0"/>
              </ns1:spcBef>
              <ns1:spcAft>
                <ns1:spcPts val="0"/>
              </ns1:spcAft>
              <ns1:buClr>
                <ns1:schemeClr val="lt1"/>
              </ns1:buClr>
              <ns1:buSzPct val="108107"/>
              <ns1:buFont typeface="Arial"/>
              <ns1:buNone/>
            </ns1:pPr>
            <ns1:r>
              <ns1:rPr b="0" i="0" lang="ja-JP" sz="2000" u="none" cap="none" strike="noStrike">
                <ns1:solidFill>
                  <ns1:schemeClr val="lt1"/>
                </ns1:solidFill>
                <ns1:latin typeface="BIZ UDPGothic"/>
                <ns1:ea typeface="BIZ UDPGothic"/>
                <ns1:cs typeface="BIZ UDPGothic"/>
                <ns1:sym typeface="BIZ UDPGothic"/>
              </ns1:rPr>
              <ns1:t>Clients using Majisemi have shared feedback such as</ns1:t>
            </ns1:r>
            <ns1:endParaRPr b="0" i="0" sz="2000" u="none" cap="none" strike="noStrike">
              <ns1:solidFill>
                <ns1:schemeClr val="lt1"/>
              </ns1:solidFill>
              <ns1:latin typeface="BIZ UDPGothic"/>
              <ns1:ea typeface="BIZ UDPGothic"/>
              <ns1:cs typeface="BIZ UDPGothic"/>
              <ns1:sym typeface="BIZ UDPGothic"/>
            </ns1:endParaRPr>
          </ns1:p>
        </ns0:txBody>
      </ns0:sp>
      <ns0:sp>
        <ns0:nvSpPr>
          <ns0:cNvPr id="800" name="Google Shape;800;p31"/>
          <ns0:cNvSpPr txBox="1"/>
          <ns0:nvPr/>
        </ns0:nvSpPr>
        <ns0:spPr>
          <ns1:xfrm>
            <ns1:off x="1497300" y="3620688"/>
            <ns1:ext cx="9197400" cy="5328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16666"/>
              </ns1:lnSpc>
              <ns1:spcBef>
                <ns1:spcPts val="0"/>
              </ns1:spcBef>
              <ns1:spcAft>
                <ns1:spcPts val="0"/>
              </ns1:spcAft>
              <ns1:buClr>
                <ns1:schemeClr val="lt1"/>
              </ns1:buClr>
              <ns1:buSzPts val="20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We have received comments like these.</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And most client companies repeatedly host seminars with Majisemi.</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200000"/>
              </ns1:lnSpc>
              <ns1:spcBef>
                <ns1:spcPts val="0"/>
              </ns1:spcBef>
              <ns1:spcAft>
                <ns1:spcPts val="0"/>
              </ns1:spcAft>
              <ns1:buClr>
                <ns1:srgbClr val="000000"/>
              </ns1:buClr>
              <ns1:buSzPts val="1946"/>
              <ns1:buFont typeface="Arial"/>
              <ns1:buNone/>
            </ns1:pPr>
            <ns1:r>
              <ns1:rPr b="0" i="0" lang="ja-JP" sz="1800" u="none" cap="none" strike="noStrike">
                <ns1:solidFill>
                  <ns1:schemeClr val="lt1"/>
                </ns1:solidFill>
                <ns1:latin typeface="BIZ UDPGothic"/>
                <ns1:ea typeface="BIZ UDPGothic"/>
                <ns1:cs typeface="BIZ UDPGothic"/>
                <ns1:sym typeface="BIZ UDPGothic"/>
              </ns1:rPr>
              <ns1:t>However, you might have the following concerns.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chemeClr val="lt1"/>
              </ns1:buClr>
              <ns1:buSzPts val="20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grpSp>
        <ns0:nvGrpSpPr>
          <ns0:cNvPr id="801" name="Google Shape;801;p31"/>
          <ns0:cNvGrpSpPr/>
          <ns0:nvPr/>
        </ns0:nvGrpSpPr>
        <ns0:grpSpPr>
          <ns1:xfrm>
            <ns1:off x="790002" y="1366810"/>
            <ns1:ext cx="10485726" cy="1726593"/>
            <ns1:chOff x="514319" y="1542644"/>
            <ns1:chExt cx="10485726" cy="1726593"/>
          </ns1:xfrm>
        </ns0:grpSpPr>
        <ns0:sp>
          <ns0:nvSpPr>
            <ns0:cNvPr id="802" name="Google Shape;802;p31"/>
            <ns0:cNvSpPr/>
            <ns0:nvPr/>
          </ns0:nvSpPr>
          <ns0:spPr>
            <ns1:xfrm>
              <ns1:off x="2546199" y="2529989"/>
              <ns1:ext cx="6177000" cy="739248"/>
            </ns1:xfrm>
            <ns1:prstGeom prst="wedgeRoundRectCallout">
              <ns1:avLst>
                <ns1:gd fmla="val 61795" name="adj1"/>
                <ns1:gd fmla="val 12085"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3" name="Google Shape;803;p31"/>
            <ns0:cNvSpPr/>
            <ns0:nvPr/>
          </ns0:nvSpPr>
          <ns0:spPr>
            <ns1:xfrm>
              <ns1:off x="5600700" y="1658192"/>
              <ns1:ext cx="3962102" cy="691855"/>
            </ns1:xfrm>
            <ns1:prstGeom prst="wedgeRoundRectCallout">
              <ns1:avLst>
                <ns1:gd fmla="val 63218" name="adj1"/>
                <ns1:gd fmla="val 3851"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4" name="Google Shape;804;p31"/>
            <ns0:cNvSpPr txBox="1"/>
            <ns0:nvPr/>
          </ns0:nvSpPr>
          <ns0:spPr>
            <ns1:xfrm>
              <ns1:off x="2521692" y="2577742"/>
              <ns1:ext cx="61770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staff (attendants and cast) were excellent,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making it easier to host seminars.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805" name="Google Shape;805;p31"/>
            <ns0:cNvSpPr txBox="1"/>
            <ns0:nvPr/>
          </ns0:nvSpPr>
          <ns0:spPr>
            <ns1:xfrm>
              <ns1:off x="5890427" y="1666864"/>
              <ns1:ext cx="3375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Awareness has increased, and inquiries from the web</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have also increased.</ns1:t>
              </ns1:r>
              <ns1:endParaRPr b="0" i="0" sz="1800" u="none" cap="none" strike="noStrike">
                <ns1:solidFill>
                  <ns1:schemeClr val="accent4"/>
                </ns1:solidFill>
                <ns1:latin typeface="BIZ UDPGothic"/>
                <ns1:ea typeface="BIZ UDPGothic"/>
                <ns1:cs typeface="BIZ UDPGothic"/>
                <ns1:sym typeface="BIZ UDPGothic"/>
              </ns1:endParaRPr>
            </ns1:p>
          </ns0:txBody>
        </ns0:sp>
        <ns0:grpSp>
          <ns0:nvGrpSpPr>
            <ns0:cNvPr id="806" name="Google Shape;806;p31"/>
            <ns0:cNvGrpSpPr/>
            <ns0:nvPr/>
          </ns0:nvGrpSpPr>
          <ns0:grpSpPr>
            <ns1:xfrm>
              <ns1:off x="661722" y="1760197"/>
              <ns1:ext cx="663593" cy="663593"/>
              <ns1:chOff x="237744" y="2139837"/>
              <ns1:chExt cx="828885" cy="828885"/>
            </ns1:xfrm>
          </ns0:grpSpPr>
          <ns0:sp>
            <ns0:nvSpPr>
              <ns0:cNvPr id="807" name="Google Shape;807;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8" name="Google Shape;808;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9" name="Google Shape;809;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0" name="Google Shape;810;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1" name="Google Shape;811;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12" name="Google Shape;812;p31"/>
            <ns0:cNvGrpSpPr/>
            <ns0:nvPr/>
          </ns0:nvGrpSpPr>
          <ns0:grpSpPr>
            <ns1:xfrm>
              <ns1:off x="9526607" y="2584378"/>
              <ns1:ext cx="663593" cy="663593"/>
              <ns1:chOff x="237744" y="2139837"/>
              <ns1:chExt cx="828885" cy="828885"/>
            </ns1:xfrm>
          </ns0:grpSpPr>
          <ns0:sp>
            <ns0:nvSpPr>
              <ns0:cNvPr id="813" name="Google Shape;813;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4" name="Google Shape;814;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5" name="Google Shape;815;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6" name="Google Shape;816;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7" name="Google Shape;817;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18" name="Google Shape;818;p31"/>
            <ns0:cNvSpPr/>
            <ns0:nvPr/>
          </ns0:nvSpPr>
          <ns0:spPr>
            <ns1:xfrm>
              <ns1:off x="2028085" y="1640778"/>
              <ns1:ext cx="3462528" cy="750588"/>
            </ns1:xfrm>
            <ns1:prstGeom prst="wedgeRoundRectCallout">
              <ns1:avLst>
                <ns1:gd fmla="val -67576" name="adj1"/>
                <ns1:gd fmla="val 9984"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9" name="Google Shape;819;p31"/>
            <ns0:cNvSpPr txBox="1"/>
            <ns0:nvPr/>
          </ns0:nvSpPr>
          <ns0:spPr>
            <ns1:xfrm>
              <ns1:off x="2466049" y="1691700"/>
              <ns1:ext cx="2586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audience turnout is good,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and it leads to business negotiations.</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820" name="Google Shape;820;p31"/>
            <ns0:cNvCxnSpPr/>
            <ns0:nvPr/>
          </ns0:nvCxnSpPr>
          <ns0:spPr>
            <ns1:xfrm>
              <ns1:off x="634709" y="1677353"/>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21" name="Google Shape;821;p31"/>
            <ns0:cNvCxnSpPr/>
            <ns0:nvPr/>
          </ns0:nvCxnSpPr>
          <ns0:spPr>
            <ns1:xfrm>
              <ns1:off x="571659" y="1784459"/>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nvGrpSpPr>
            <ns0:cNvPr id="822" name="Google Shape;822;p31"/>
            <ns0:cNvGrpSpPr/>
            <ns0:nvPr/>
          </ns0:nvGrpSpPr>
          <ns0:grpSpPr>
            <ns1:xfrm>
              <ns1:off x="10156999" y="1542644"/>
              <ns1:ext cx="843046" cy="664977"/>
              <ns1:chOff x="1509459" y="3399061"/>
              <ns1:chExt cx="843046" cy="664977"/>
            </ns1:xfrm>
          </ns0:grpSpPr>
          <ns0:grpSp>
            <ns0:nvGrpSpPr>
              <ns0:cNvPr id="823" name="Google Shape;823;p31"/>
              <ns0:cNvGrpSpPr/>
              <ns0:nvPr/>
            </ns0:nvGrpSpPr>
            <ns0:grpSpPr>
              <ns1:xfrm>
                <ns1:off x="1509459" y="3400445"/>
                <ns1:ext cx="663593" cy="663593"/>
                <ns1:chOff x="237744" y="2139837"/>
                <ns1:chExt cx="828885" cy="828885"/>
              </ns1:xfrm>
            </ns0:grpSpPr>
            <ns0:sp>
              <ns0:nvSpPr>
                <ns0:cNvPr id="824" name="Google Shape;824;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5" name="Google Shape;825;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6" name="Google Shape;826;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7" name="Google Shape;827;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8" name="Google Shape;828;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29" name="Google Shape;829;p31"/>
              <ns0:cNvGrpSpPr/>
              <ns0:nvPr/>
            </ns0:nvGrpSpPr>
            <ns0:grpSpPr>
              <ns1:xfrm rot="5620264">
                <ns1:off x="2192012" y="3394131"/>
                <ns1:ext cx="145895" cy="166090"/>
                <ns1:chOff x="2050345" y="3723892"/>
                <ns1:chExt cx="145895" cy="166090"/>
              </ns1:xfrm>
            </ns0:grpSpPr>
            <ns0:cxnSp>
              <ns0:nvCxnSpPr>
                <ns0:cNvPr id="830" name="Google Shape;830;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1" name="Google Shape;831;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grpSp>
        <ns0:grpSp>
          <ns0:nvGrpSpPr>
            <ns0:cNvPr id="832" name="Google Shape;832;p31"/>
            <ns0:cNvGrpSpPr/>
            <ns0:nvPr/>
          </ns0:nvGrpSpPr>
          <ns0:grpSpPr>
            <ns1:xfrm rot="-835720">
              <ns1:off x="9332478" y="2614243"/>
              <ns1:ext cx="145895" cy="166090"/>
              <ns1:chOff x="2050345" y="3723892"/>
              <ns1:chExt cx="145895" cy="166090"/>
            </ns1:xfrm>
          </ns0:grpSpPr>
          <ns0:cxnSp>
            <ns0:nvCxnSpPr>
              <ns0:cNvPr id="833" name="Google Shape;833;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4" name="Google Shape;834;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cxnSp>
          <ns0:nvCxnSpPr>
            <ns0:cNvPr id="835" name="Google Shape;835;p31"/>
            <ns0:cNvCxnSpPr/>
            <ns0:nvPr/>
          </ns0:nvCxnSpPr>
          <ns0:spPr>
            <ns1:xfrm>
              <ns1:off x="514319" y="1884406"/>
              <ns1:ext cx="101391" cy="18901"/>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sp>
        <ns0:nvSpPr>
          <ns0:cNvPr id="836" name="Google Shape;836;p31"/>
          <ns0:cNvSpPr txBox="1"/>
          <ns0:nvPr/>
        </ns0:nvSpPr>
        <ns0:spPr>
          <ns1:xfrm>
            <ns1:off x="1229415" y="5377031"/>
            <ns1:ext cx="9602400" cy="14772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For such customers,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we offer the 'Majis</ns1:t>
            </ns1:r>
            <ns1:r>
              <ns1:rPr b="1" i="0" lang="ja-JP" sz="2400" u="none" cap="none" strike="noStrike">
                <ns1:solidFill>
                  <ns1:schemeClr val="accent5"/>
                </ns1:solidFill>
                <ns1:latin typeface="BIZ UDPGothic"/>
                <ns1:ea typeface="BIZ UDPGothic"/>
                <ns1:cs typeface="BIZ UDPGothic"/>
                <ns1:sym typeface="BIZ UDPGothic"/>
              </ns1:rPr>
              <ns1:t>emi Club Membership</ns1:t>
            </ns1:r>
            <ns1:r>
              <ns1:rPr b="0" i="0" lang="ja-JP" sz="2400" u="none" cap="none" strike="noStrike">
                <ns1:solidFill>
                  <ns1:schemeClr val="lt1"/>
                </ns1:solidFill>
                <ns1:latin typeface="BIZ UDPGothic"/>
                <ns1:ea typeface="BIZ UDPGothic"/>
                <ns1:cs typeface="BIZ UDPGothic"/>
                <ns1:sym typeface="BIZ UDPGothic"/>
              </ns1:rPr>
              <ns1:t> First 20 Participa</ns1:t>
            </ns1:r>
            <ns1:r>
              <ns1:rPr b="0" i="0" lang="ja-JP" sz="1800" u="none" cap="none" strike="noStrike">
                <ns1:solidFill>
                  <ns1:schemeClr val="lt1"/>
                </ns1:solidFill>
                <ns1:latin typeface="BIZ UDPGothic"/>
                <ns1:ea typeface="BIZ UDPGothic"/>
                <ns1:cs typeface="BIZ UDPGothic"/>
                <ns1:sym typeface="BIZ UDPGothic"/>
              </ns1:rPr>
              <ns1:t>nts Free' campaign.</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3600"/>
              <ns1:buFont typeface="Arial"/>
              <ns1:buNone/>
            </ns1:pPr>
            <ns1:r>
              <ns1:rPr b="0" i="0" lang="ja-JP" sz="3200" u="none" cap="none" strike="noStrike">
                <ns1:solidFill>
                  <ns1:schemeClr val="lt1"/>
                </ns1:solidFill>
                <ns1:latin typeface="BIZ UDPGothic"/>
                <ns1:ea typeface="BIZ UDPGothic"/>
                <ns1:cs typeface="BIZ UDPGothic"/>
                <ns1:sym typeface="BIZ UDPGothic"/>
              </ns1:rPr>
              <ns1:t>Please try Majisemi!</ns1:t>
            </ns1:r>
            <ns1:endParaRPr b="0" i="0" sz="3200" u="none" cap="none" strike="noStrike">
              <ns1:solidFill>
                <ns1:schemeClr val="lt1"/>
              </ns1:solidFill>
              <ns1:latin typeface="BIZ UDPGothic"/>
              <ns1:ea typeface="BIZ UDPGothic"/>
              <ns1:cs typeface="BIZ UDPGothic"/>
              <ns1:sym typeface="BIZ UDPGothic"/>
            </ns1:endParaRPr>
          </ns1:p>
        </ns0:txBody>
      </ns0:sp>
      <ns0:sp>
        <ns0:nvSpPr>
          <ns0:cNvPr id="837" name="Google Shape;837;p31"/>
          <ns0:cNvSpPr txBox="1"/>
          <ns0:nvPr/>
        </ns0:nvSpPr>
        <ns0:spPr>
          <ns1:xfrm>
            <ns1:off x="694000" y="4217851"/>
            <ns1:ext cx="10803900" cy="1316877"/>
          </ns1:xfrm>
          <ns1:prstGeom prst="rect">
            <ns1:avLst/>
          </ns1:prstGeom>
          <ns1:noFill/>
          <ns1:ln>
            <ns1:noFill/>
          </ns1:ln>
        </ns0:spPr>
        <ns0:txBody>
          <ns1:bodyPr anchorCtr="0" anchor="t" bIns="45700" lIns="91425" spcFirstLastPara="1" rIns="91425" wrap="square" tIns="45700">
            <ns1:normAutofit/>
          </ns1:bodyPr>
          <ns1:lstStyle/>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"Will the target companies really attend?"</ns1:t>
            </ns1:r>
            <ns1:endParaRPr b="1" i="0" sz="2800" u="none" cap="none" strike="noStrike">
              <ns1:solidFill>
                <ns1:srgbClr val="FAEFB1"/>
              </ns1:solidFill>
              <ns1:latin typeface="BIZ UDPGothic"/>
              <ns1:ea typeface="BIZ UDPGothic"/>
              <ns1:cs typeface="BIZ UDPGothic"/>
              <ns1:sym typeface="BIZ UDPGothic"/>
            </ns1:endParaRPr>
          </ns1:p>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"How much easier will the operation become?"</ns1:t>
            </ns1:r>
            <ns1:endParaRPr b="1" i="0" sz="2800" u="none" cap="none" strike="noStrike">
              <ns1:solidFill>
                <ns1:srgbClr val="FAEFB1"/>
              </ns1:solidFill>
              <ns1:latin typeface="BIZ UDPGothic"/>
              <ns1:ea typeface="BIZ UDPGothic"/>
              <ns1:cs typeface="BIZ UDPGothic"/>
              <ns1:sym typeface="BIZ UDPGothic"/>
            </ns1:endParaRPr>
          </ns1:p>
        </ns0:txBody>
      </ns0:sp>
      <ns0:sp>
        <ns0:nvSpPr>
          <ns0:cNvPr id="838" name="Google Shape;838;p3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839" name="Google Shape;839;p31"/>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2.xml><?xml version="1.0" encoding="utf-8"?>
<ns0:sld xmlns:ns0="http://schemas.openxmlformats.org/presentationml/2006/main" xmlns:ns1="http://schemas.openxmlformats.org/drawingml/2006/main">
  <ns0:cSld>
    <ns0:spTree>
      <ns0:nvGrpSpPr>
        <ns0:cNvPr id="844" name="Shape 844"/>
        <ns0:cNvGrpSpPr/>
        <ns0:nvPr/>
      </ns0:nvGrpSpPr>
      <ns0:grpSpPr>
        <ns1:xfrm>
          <ns1:off x="0" y="0"/>
          <ns1:ext cx="0" cy="0"/>
          <ns1:chOff x="0" y="0"/>
          <ns1:chExt cx="0" cy="0"/>
        </ns1:xfrm>
      </ns0:grpSpPr>
      <ns0:sp>
        <ns0:nvSpPr>
          <ns0:cNvPr id="845" name="Google Shape;845;p32"/>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(For your reference) Other information</ns1:t>
            </ns1:r>
            <ns1:endParaRPr b="0" i="0" sz="1400" u="none" cap="none" strike="noStrike">
              <ns1:solidFill>
                <ns1:srgbClr val="000000"/>
              </ns1:solidFill>
              <ns1:latin typeface="Arial"/>
              <ns1:ea typeface="Arial"/>
              <ns1:cs typeface="Arial"/>
              <ns1:sym typeface="Arial"/>
            </ns1:endParaRPr>
          </ns1:p>
        </ns0:txBody>
      </ns0:sp>
      <ns0:sp>
        <ns0:nvSpPr>
          <ns0:cNvPr id="846" name="Google Shape;846;p3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47" name="Google Shape;847;p32"/>
          <ns0:cNvSpPr txBox="1"/>
          <ns0:nvPr/>
        </ns0:nvSpPr>
        <ns0:spPr>
          <ns1:xfrm>
            <ns1:off x="1361529" y="2392740"/>
            <ns1:ext cx="3417989"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~Please check later~</ns1:t>
            </ns1:r>
            <ns1:endParaRPr b="0" i="0" sz="20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33.xml><?xml version="1.0" encoding="utf-8"?>
<ns0:sld xmlns:ns0="http://schemas.openxmlformats.org/presentationml/2006/main" xmlns:ns1="http://schemas.openxmlformats.org/drawingml/2006/main" xmlns:ns2="http://schemas.openxmlformats.org/officeDocument/2006/relationships">
  <ns0:cSld>
    <ns0:spTree>
      <ns0:nvGrpSpPr>
        <ns0:cNvPr id="851" name="Shape 851"/>
        <ns0:cNvGrpSpPr/>
        <ns0:nvPr/>
      </ns0:nvGrpSpPr>
      <ns0:grpSpPr>
        <ns1:xfrm>
          <ns1:off x="0" y="0"/>
          <ns1:ext cx="0" cy="0"/>
          <ns1:chOff x="0" y="0"/>
          <ns1:chExt cx="0" cy="0"/>
        </ns1:xfrm>
      </ns0:grpSpPr>
      <ns0:sp>
        <ns0:nvSpPr>
          <ns0:cNvPr id="852" name="Google Shape;852;p33"/>
          <ns0:cNvSpPr/>
          <ns0:nvPr/>
        </ns0:nvSpPr>
        <ns0:spPr>
          <ns1:xfrm>
            <ns1:off x="301520" y="1599912"/>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53" name="Google Shape;853;p33"/>
          <ns0:cNvSpPr txBox="1"/>
          <ns0:nvPr/>
        </ns0:nvSpPr>
        <ns0:spPr>
          <ns1:xfrm>
            <ns1:off x="801958" y="2256028"/>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854" name="Google Shape;854;p33"/>
          <ns0:cNvPicPr preferRelativeResize="0"/>
          <ns0:nvPr/>
        </ns0:nvPicPr>
        <ns0:blipFill rotWithShape="1">
          <ns1:blip ns2:embed="rId3">
            <ns1:alphaModFix/>
          </ns1:blip>
          <ns1:srcRect b="0" l="0" r="0" t="0"/>
          <ns1:stretch/>
        </ns0:blipFill>
        <ns0:spPr>
          <ns1:xfrm>
            <ns1:off x="1057966" y="1710082"/>
            <ns1:ext cx="538210" cy="543336"/>
          </ns1:xfrm>
          <ns1:prstGeom prst="rect">
            <ns1:avLst/>
          </ns1:prstGeom>
          <ns1:noFill/>
          <ns1:ln>
            <ns1:noFill/>
          </ns1:ln>
        </ns0:spPr>
      </ns0:pic>
      <ns0:cxnSp>
        <ns0:nvCxnSpPr>
          <ns0:cNvPr id="855" name="Google Shape;855;p3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856" name="Google Shape;856;p3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57" name="Google Shape;857;p33"/>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858" name="Google Shape;858;p33"/>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859" name="Google Shape;859;p33"/>
          <ns0:cNvSpPr txBox="1"/>
          <ns0:nvPr/>
        </ns0:nvSpPr>
        <ns0:spPr>
          <ns1:xfrm>
            <ns1:off x="252548" y="763664"/>
            <ns1:ext cx="607475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Delegate your webinar operations to us</ns1:t>
            </ns1:r>
            <ns1:endParaRPr b="0" i="0" sz="1400" u="none" cap="none" strike="noStrike">
              <ns1:solidFill>
                <ns1:srgbClr val="000000"/>
              </ns1:solidFill>
              <ns1:latin typeface="Arial"/>
              <ns1:ea typeface="Arial"/>
              <ns1:cs typeface="Arial"/>
              <ns1:sym typeface="Arial"/>
            </ns1:endParaRPr>
          </ns1:p>
        </ns0:txBody>
      </ns0:sp>
      <ns0:sp>
        <ns0:nvSpPr>
          <ns0:cNvPr id="860" name="Google Shape;860;p33"/>
          <ns0:cNvSpPr/>
          <ns0:nvPr/>
        </ns0:nvSpPr>
        <ns0:spPr>
          <ns1:xfrm>
            <ns1:off x="301520" y="1586760"/>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1" name="Google Shape;861;p33"/>
          <ns0:cNvSpPr txBox="1"/>
          <ns0:nvPr/>
        </ns0:nvSpPr>
        <ns0:spPr>
          <ns1:xfrm>
            <ns1:off x="2117479" y="1663570"/>
            <ns1:ext cx="989672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A dedicated planning manager will create the title and announcement text!</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862" name="Google Shape;862;p33"/>
          <ns0:cNvSpPr/>
          <ns0:nvPr/>
        </ns0:nvSpPr>
        <ns0:spPr>
          <ns1:xfrm>
            <ns1:off x="301520" y="4108282"/>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3" name="Google Shape;863;p33"/>
          <ns0:cNvSpPr txBox="1"/>
          <ns0:nvPr/>
        </ns0:nvSpPr>
        <ns0:spPr>
          <ns1:xfrm>
            <ns1:off x="2145538" y="2189387"/>
            <ns1:ext cx="9865549"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 Majisemi planning specialist with IT knowledge will collaborate with you to create a webinar plan that achieves audience acquisition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4" name="Google Shape;864;p33"/>
          <ns0:cNvSpPr/>
          <ns0:nvPr/>
        </ns0:nvSpPr>
        <ns0:spPr>
          <ns1:xfrm>
            <ns1:off x="301520" y="4102056"/>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65" name="Google Shape;865;p33"/>
          <ns0:cNvSpPr txBox="1"/>
          <ns0:nvPr/>
        </ns0:nvSpPr>
        <ns0:spPr>
          <ns1:xfrm>
            <ns1:off x="2117479" y="4165714"/>
            <ns1:ext cx="9896721" cy="4308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200"/>
              <ns1:buFont typeface="Arial"/>
              <ns1:buNone/>
            </ns1:pPr>
            <ns1:r>
              <ns1:rPr b="1" i="0" lang="ja-JP" sz="2200" u="none" cap="none" strike="noStrike">
                <ns1:solidFill>
                  <ns1:schemeClr val="lt1"/>
                </ns1:solidFill>
                <ns1:latin typeface="BIZ UDPGothic"/>
                <ns1:ea typeface="BIZ UDPGothic"/>
                <ns1:cs typeface="BIZ UDPGothic"/>
                <ns1:sym typeface="BIZ UDPGothic"/>
              </ns1:rPr>
              <ns1:t>Attendants (seminar secretariat) will support you until the webinar is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6" name="Google Shape;866;p33"/>
          <ns0:cNvSpPr txBox="1"/>
          <ns0:nvPr/>
        </ns0:nvSpPr>
        <ns0:spPr>
          <ns1:xfrm>
            <ns1:off x="2145539" y="4602631"/>
            <ns1:ext cx="986554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An attendant with experience in operating 1,000 seminars annually will accompany you until the seminar is held.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Feel free to consult with us about any issues!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7" name="Google Shape;867;p33"/>
          <ns0:cNvSpPr txBox="1"/>
          <ns0:nvPr/>
        </ns0:nvSpPr>
        <ns0:spPr>
          <ns1:xfrm>
            <ns1:off x="461083" y="4664218"/>
            <ns1:ext cx="1630376"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Attendant</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 secretariat)</ns1:t>
            </ns1:r>
            <ns1:endParaRPr b="0" i="0" sz="11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868" name="Google Shape;868;p33"/>
          <ns0:cNvPicPr preferRelativeResize="0"/>
          <ns0:nvPr/>
        </ns0:nvPicPr>
        <ns0:blipFill rotWithShape="1">
          <ns1:blip ns2:embed="rId4">
            <ns1:alphaModFix/>
          </ns1:blip>
          <ns1:srcRect b="0" l="0" r="0" t="0"/>
          <ns1:stretch/>
        </ns0:blipFill>
        <ns0:spPr>
          <ns1:xfrm>
            <ns1:off x="954179" y="4141747"/>
            <ns1:ext cx="644185" cy="548242"/>
          </ns1:xfrm>
          <ns1:prstGeom prst="rect">
            <ns1:avLst/>
          </ns1:prstGeom>
          <ns1:noFill/>
          <ns1:ln>
            <ns1:noFill/>
          </ns1:ln>
        </ns0:spPr>
      </ns0:pic>
      <ns0:sp>
        <ns0:nvSpPr>
          <ns0:cNvPr id="869" name="Google Shape;869;p33"/>
          <ns0:cNvSpPr/>
          <ns0:nvPr/>
        </ns0:nvSpPr>
        <ns0:spPr>
          <ns1:xfrm>
            <ns1:off x="584950" y="2832425"/>
            <ns1:ext cx="2703300" cy="1098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 application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enter product name, product information, target, and pain points into the management system.</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870" name="Google Shape;870;p33"/>
          <ns0:cNvSpPr txBox="1"/>
          <ns0:nvPr/>
        </ns0:nvSpPr>
        <ns0:spPr>
          <ns1:xfrm>
            <ns1:off x="6775924" y="3421089"/>
            <ns1:ext cx="87556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Via email</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Confirmation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1" name="Google Shape;871;p33"/>
          <ns0:cNvSpPr txBox="1"/>
          <ns0:nvPr/>
        </ns0:nvSpPr>
        <ns0:spPr>
          <ns1:xfrm>
            <ns1:off x="10469220" y="2861070"/>
            <ns1:ext cx="1239300" cy="954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 our company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publishing the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attraction page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2" name="Google Shape;872;p33"/>
          <ns0:cNvSpPr/>
          <ns0:nvPr/>
        </ns0:nvSpPr>
        <ns0:spPr>
          <ns1:xfrm>
            <ns1:off x="391150" y="2744400"/>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STEP1</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3" name="Google Shape;873;p33"/>
          <ns0:cNvSpPr/>
          <ns0:nvPr/>
        </ns0:nvSpPr>
        <ns0:spPr>
          <ns1:xfrm>
            <ns1:off x="3560225" y="2845325"/>
            <ns1:ext cx="3192900" cy="10860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hold a one-hour meeting online.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align details based on the preliminary information.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4" name="Google Shape;874;p33"/>
          <ns0:cNvSpPr/>
          <ns0:nvPr/>
        </ns0:nvSpPr>
        <ns0:spPr>
          <ns1:xfrm>
            <ns1:off x="3405126" y="2744400"/>
            <ns1:ext cx="7464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STEP2</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5" name="Google Shape;875;p33"/>
          <ns0:cNvSpPr/>
          <ns0:nvPr/>
        </ns0:nvSpPr>
        <ns0:spPr>
          <ns1:xfrm>
            <ns1:off x="7651475" y="2868325"/>
            <ns1:ext cx="2663400" cy="1062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 finalized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6" name="Google Shape;876;p33"/>
          <ns0:cNvSpPr/>
          <ns0:nvPr/>
        </ns0:nvSpPr>
        <ns0:spPr>
          <ns1:xfrm>
            <ns1:off x="7523242" y="2754425"/>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STEP3</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7" name="Google Shape;877;p33"/>
          <ns0:cNvSpPr/>
          <ns0:nvPr/>
        </ns0:nvSpPr>
        <ns0:spPr>
          <ns1:xfrm rot="5400000">
            <ns1:off x="10267163" y="3251764"/>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8" name="Google Shape;878;p33"/>
          <ns0:cNvSpPr/>
          <ns0:nvPr/>
        </ns0:nvSpPr>
        <ns0:spPr>
          <ns1:xfrm rot="5400000">
            <ns1:off x="6706885" y="3225002"/>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9" name="Google Shape;879;p33"/>
          <ns0:cNvSpPr/>
          <ns0:nvPr/>
        </ns0:nvSpPr>
        <ns0:spPr>
          <ns1:xfrm rot="5400000">
            <ns1:off x="3234851" y="322498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0" name="Google Shape;880;p33"/>
          <ns0:cNvSpPr/>
          <ns0:nvPr/>
        </ns0:nvSpPr>
        <ns0:spPr>
          <ns1:xfrm>
            <ns1:off x="594603" y="5271240"/>
            <ns1:ext cx="214190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Publication of the recruitment page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Creation of the application page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1" name="Google Shape;881;p33"/>
          <ns0:cNvSpPr/>
          <ns0:nvPr/>
        </ns0:nvSpPr>
        <ns0:spPr>
          <ns1:xfrm>
            <ns1:off x="400814"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STEP4</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2" name="Google Shape;882;p33"/>
          <ns0:cNvSpPr/>
          <ns0:nvPr/>
        </ns0:nvSpPr>
        <ns0:spPr>
          <ns1:xfrm rot="5400000">
            <ns1:off x="2685716"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3" name="Google Shape;883;p33"/>
          <ns0:cNvSpPr/>
          <ns0:nvPr/>
        </ns0:nvSpPr>
        <ns0:spPr>
          <ns1:xfrm>
            <ns1:off x="3404538" y="5271240"/>
            <ns1:ext cx="1708047"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Responding to applicants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Handling inqui</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ries
- Reminders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Issuing the URL for participation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4" name="Google Shape;884;p33"/>
          <ns0:cNvSpPr/>
          <ns0:nvPr/>
        </ns0:nvSpPr>
        <ns0:spPr>
          <ns1:xfrm>
            <ns1:off x="2776895"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 5</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885" name="Google Shape;885;p33"/>
          <ns0:cNvSpPr/>
          <ns0:nvPr/>
        </ns0:nvSpPr>
        <ns0:spPr>
          <ns1:xfrm rot="5400000">
            <ns1:off x="5061797"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6" name="Google Shape;886;p33"/>
          <ns0:cNvSpPr/>
          <ns0:nvPr/>
        </ns0:nvSpPr>
        <ns0:spPr>
          <ns1:xfrm>
            <ns1:off x="5415676" y="5258088"/>
            <ns1:ext cx="267548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Rehearsal</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Confirming the day's flow and any reque</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sts
- Checking the speaker's connection e</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nvironment
- Checking preparation status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7" name="Google Shape;887;p33"/>
          <ns0:cNvSpPr/>
          <ns0:nvPr/>
        </ns0:nvSpPr>
        <ns0:spPr>
          <ns1:xfrm>
            <ns1:off x="5170572" y="5220864"/>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STEP6</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8" name="Google Shape;888;p33"/>
          <ns0:cNvSpPr/>
          <ns0:nvPr/>
        </ns0:nvSpPr>
        <ns0:spPr>
          <ns1:xfrm rot="5400000">
            <ns1:off x="8052274" y="5726866"/>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9" name="Google Shape;889;p33"/>
          <ns0:cNvSpPr/>
          <ns0:nvPr/>
        </ns0:nvSpPr>
        <ns0:spPr>
          <ns1:xfrm>
            <ns1:off x="8359402" y="5246604"/>
            <ns1:ext cx="1640054"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On the day</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Conducting a survey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90" name="Google Shape;890;p33"/>
          <ns0:cNvSpPr/>
          <ns0:nvPr/>
        </ns0:nvSpPr>
        <ns0:spPr>
          <ns1:xfrm rot="5400000">
            <ns1:off x="9954035"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1" name="Google Shape;891;p33"/>
          <ns0:cNvSpPr/>
          <ns0:nvPr/>
        </ns0:nvSpPr>
        <ns0:spPr>
          <ns1:xfrm>
            <ns1:off x="10267700" y="5261235"/>
            <ns1:ext cx="1371094" cy="1166896"/>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Report creation</ns1:t>
            </ns1:r>
            <ns1:endParaRPr b="0" i="0" sz="1050" u="none" cap="none" strike="noStrike">
              <ns1:solidFill>
                <ns1:schemeClr val="accent4"/>
              </ns1:solidFill>
              <ns1:latin typeface="BIZ UDPGothic"/>
              <ns1:ea typeface="BIZ UDPGothic"/>
              <ns1:cs typeface="BIZ UDPGothic"/>
              <ns1:sym typeface="BIZ UDPGothic"/>
            </ns1:endParaRPr>
          </ns1:p>
        </ns0:txBody>
      </ns0:sp>
      <ns0:grpSp>
        <ns0:nvGrpSpPr>
          <ns0:cNvPr id="892" name="Google Shape;892;p33"/>
          <ns0:cNvGrpSpPr/>
          <ns0:nvPr/>
        </ns0:nvGrpSpPr>
        <ns0:grpSpPr>
          <ns1:xfrm rot="-721227">
            <ns1:off x="7013610" y="2941875"/>
            <ns1:ext cx="379952" cy="459675"/>
            <ns1:chOff x="5943600" y="6791161"/>
            <ns1:chExt cx="1056873" cy="1265969"/>
          </ns1:xfrm>
        </ns0:grpSpPr>
        <ns0:sp>
          <ns0:nvSpPr>
            <ns0:cNvPr id="893" name="Google Shape;893;p33"/>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94" name="Google Shape;894;p33"/>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95" name="Google Shape;895;p33"/>
          <ns0:cNvSpPr/>
          <ns0:nvPr/>
        </ns0:nvSpPr>
        <ns0:spPr>
          <ns1:xfrm rot="5400000">
            <ns1:off x="321042"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896" name="Google Shape;896;p33"/>
          <ns0:cNvGrpSpPr/>
          <ns0:nvPr/>
        </ns0:nvGrpSpPr>
        <ns0:grpSpPr>
          <ns1:xfrm>
            <ns1:off x="7366270" y="5034687"/>
            <ns1:ext cx="875622" cy="678944"/>
            <ns1:chOff x="7366270" y="5034687"/>
            <ns1:chExt cx="875622" cy="678944"/>
          </ns1:xfrm>
        </ns0:grpSpPr>
        <ns0:sp>
          <ns0:nvSpPr>
            <ns0:cNvPr id="897" name="Google Shape;897;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8" name="Google Shape;898;p33"/>
            <ns0:cNvSpPr txBox="1"/>
            <ns0:nvPr/>
          </ns0:nvSpPr>
          <ns0:spPr>
            <ns1:xfrm>
              <ns1:off x="7366270" y="5386269"/>
              <ns1:ext cx="875622" cy="2461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Cast</ns1:t>
              </ns1:r>
              <ns1:endParaRPr b="0" i="0" sz="100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899" name="Google Shape;899;p33"/>
            <ns0:cNvPicPr preferRelativeResize="0"/>
            <ns0:nvPr/>
          </ns0:nvPicPr>
          <ns0:blipFill rotWithShape="1">
            <ns1:blip ns2:embed="rId5">
              <ns1:alphaModFix/>
            </ns1:blip>
            <ns1:srcRect b="15736" l="0" r="0" t="0"/>
            <ns1:stretch/>
          </ns0:blipFill>
          <ns0:spPr>
            <ns1:xfrm>
              <ns1:off x="7638252" y="5056360"/>
              <ns1:ext cx="437032" cy="368257"/>
            </ns1:xfrm>
            <ns1:prstGeom prst="rect">
              <ns1:avLst/>
            </ns1:prstGeom>
            <ns1:noFill/>
            <ns1:ln>
              <ns1:noFill/>
            </ns1:ln>
          </ns0:spPr>
        </ns0:pic>
        <ns0:pic>
          <ns0:nvPicPr>
            <ns0:cNvPr descr="無線マイク 単色塗りつぶし" id="900" name="Google Shape;900;p33"/>
            <ns0:cNvPicPr preferRelativeResize="0"/>
            <ns0:nvPr/>
          </ns0:nvPicPr>
          <ns0:blipFill rotWithShape="1">
            <ns1:blip ns2:embed="rId6">
              <ns1:alphaModFix/>
            </ns1:blip>
            <ns1:srcRect b="0" l="0" r="0" t="0"/>
            <ns1:stretch/>
          </ns0:blipFill>
          <ns0:spPr>
            <ns1:xfrm>
              <ns1:off x="7531374" y="5184078"/>
              <ns1:ext cx="250314" cy="250314"/>
            </ns1:xfrm>
            <ns1:prstGeom prst="rect">
              <ns1:avLst/>
            </ns1:prstGeom>
            <ns1:noFill/>
            <ns1:ln>
              <ns1:noFill/>
            </ns1:ln>
          </ns0:spPr>
        </ns0:pic>
      </ns0:grpSp>
      <ns0:grpSp>
        <ns0:nvGrpSpPr>
          <ns0:cNvPr id="901" name="Google Shape;901;p33"/>
          <ns0:cNvGrpSpPr/>
          <ns0:nvPr/>
        </ns0:nvGrpSpPr>
        <ns0:grpSpPr>
          <ns1:xfrm>
            <ns1:off x="9288838" y="5034687"/>
            <ns1:ext cx="875622" cy="678944"/>
            <ns1:chOff x="7366270" y="5034687"/>
            <ns1:chExt cx="875622" cy="678944"/>
          </ns1:xfrm>
        </ns0:grpSpPr>
        <ns0:sp>
          <ns0:nvSpPr>
            <ns0:cNvPr id="902" name="Google Shape;902;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03" name="Google Shape;903;p33"/>
            <ns0:cNvSpPr txBox="1"/>
            <ns0:nvPr/>
          </ns0:nvSpPr>
          <ns0:spPr>
            <ns1:xfrm>
              <ns1:off x="7366270" y="5386269"/>
              <ns1:ext cx="875622" cy="25387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accent4"/>
                  </ns1:solidFill>
                  <ns1:latin typeface="BIZ UDPGothic"/>
                  <ns1:ea typeface="BIZ UDPGothic"/>
                  <ns1:cs typeface="BIZ UDPGothic"/>
                  <ns1:sym typeface="BIZ UDPGothic"/>
                </ns1:rPr>
                <ns1:t>Cast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904" name="Google Shape;904;p33"/>
            <ns0:cNvPicPr preferRelativeResize="0"/>
            <ns0:nvPr/>
          </ns0:nvPicPr>
          <ns0:blipFill rotWithShape="1">
            <ns1:blip ns2:embed="rId5">
              <ns1:alphaModFix/>
            </ns1:blip>
            <ns1:srcRect b="15736" l="0" r="0" t="0"/>
            <ns1:stretch/>
          </ns0:blipFill>
          <ns0:spPr>
            <ns1:xfrm>
              <ns1:off x="7638252" y="5061676"/>
              <ns1:ext cx="437032" cy="368257"/>
            </ns1:xfrm>
            <ns1:prstGeom prst="rect">
              <ns1:avLst/>
            </ns1:prstGeom>
            <ns1:noFill/>
            <ns1:ln>
              <ns1:noFill/>
            </ns1:ln>
          </ns0:spPr>
        </ns0:pic>
        <ns0:pic>
          <ns0:nvPicPr>
            <ns0:cNvPr descr="無線マイク 単色塗りつぶし" id="905" name="Google Shape;905;p33"/>
            <ns0:cNvPicPr preferRelativeResize="0"/>
            <ns0:nvPr/>
          </ns0:nvPicPr>
          <ns0:blipFill rotWithShape="1">
            <ns1:blip ns2:embed="rId6">
              <ns1:alphaModFix/>
            </ns1:blip>
            <ns1:srcRect b="0" l="0" r="0" t="0"/>
            <ns1:stretch/>
          </ns0:blipFill>
          <ns0:spPr>
            <ns1:xfrm>
              <ns1:off x="7531374" y="5189394"/>
              <ns1:ext cx="250314" cy="250314"/>
            </ns1:xfrm>
            <ns1:prstGeom prst="rect">
              <ns1:avLst/>
            </ns1:prstGeom>
            <ns1:noFill/>
            <ns1:ln>
              <ns1:noFill/>
            </ns1:ln>
          </ns0:spPr>
        </ns0:pic>
      </ns0:grpSp>
      <ns0:sp>
        <ns0:nvSpPr>
          <ns0:cNvPr id="906" name="Google Shape;906;p3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07" name="Google Shape;907;p3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08" name="Google Shape;908;p3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4.xml><?xml version="1.0" encoding="utf-8"?>
<ns0:sld xmlns:ns0="http://schemas.openxmlformats.org/presentationml/2006/main" xmlns:ns1="http://schemas.openxmlformats.org/drawingml/2006/main" xmlns:ns2="http://schemas.openxmlformats.org/officeDocument/2006/relationships">
  <ns0:cSld>
    <ns0:spTree>
      <ns0:nvGrpSpPr>
        <ns0:cNvPr id="912" name="Shape 912"/>
        <ns0:cNvGrpSpPr/>
        <ns0:nvPr/>
      </ns0:nvGrpSpPr>
      <ns0:grpSpPr>
        <ns1:xfrm>
          <ns1:off x="0" y="0"/>
          <ns1:ext cx="0" cy="0"/>
          <ns1:chOff x="0" y="0"/>
          <ns1:chExt cx="0" cy="0"/>
        </ns1:xfrm>
      </ns0:grpSpPr>
      <ns0:sp>
        <ns0:nvSpPr>
          <ns0:cNvPr id="913" name="Google Shape;913;p34"/>
          <ns0:cNvSpPr/>
          <ns0:nvPr/>
        </ns0:nvSpPr>
        <ns0:spPr>
          <ns1:xfrm>
            <ns1:off x="285750" y="1549400"/>
            <ns1:ext cx="11472000" cy="65100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cxnSp>
        <ns0:nvCxnSpPr>
          <ns0:cNvPr id="914" name="Google Shape;914;p34"/>
          <ns0:cNvCxnSpPr/>
          <ns0:nvPr/>
        </ns0:nvCxnSpPr>
        <ns0:spPr>
          <ns1:xfrm>
            <ns1:off x="6350" y="79979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15" name="Google Shape;915;p34"/>
          <ns0:cNvSpPr/>
          <ns0:nvPr/>
        </ns0:nvSpPr>
        <ns0:spPr>
          <ns1:xfrm>
            <ns1:off x="12028601" y="-53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16" name="Google Shape;916;p34"/>
          <ns0:cNvSpPr txBox="1"/>
          <ns0:nvPr/>
        </ns0:nvSpPr>
        <ns0:spPr>
          <ns1:xfrm>
            <ns1:off x="221196" y="101835"/>
            <ns1:ext cx="6230400" cy="5862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17" name="Google Shape;917;p34"/>
          <ns0:cNvSpPr/>
          <ns0:nvPr/>
        </ns0:nvSpPr>
        <ns0:spPr>
          <ns1:xfrm>
            <ns1:off x="3015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918" name="Google Shape;918;p34"/>
          <ns0:cNvSpPr txBox="1"/>
          <ns0:nvPr/>
        </ns0:nvSpPr>
        <ns0:spPr>
          <ns1:xfrm>
            <ns1:off x="252730" y="765175"/>
            <ns1:ext cx="101301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Dedicated support from the planning stage</ns1:t>
            </ns1:r>
            <ns1:endParaRPr b="1" i="0" sz="3600" u="none" cap="none" strike="noStrike">
              <ns1:solidFill>
                <ns1:schemeClr val="accent4"/>
              </ns1:solidFill>
              <ns1:latin typeface="BIZ UDPGothic"/>
              <ns1:ea typeface="BIZ UDPGothic"/>
              <ns1:cs typeface="BIZ UDPGothic"/>
              <ns1:sym typeface="BIZ UDPGothic"/>
            </ns1:endParaRPr>
          </ns1:p>
        </ns0:txBody>
      </ns0:sp>
      <ns0:sp>
        <ns0:nvSpPr>
          <ns0:cNvPr id="919" name="Google Shape;919;p34"/>
          <ns0:cNvSpPr/>
          <ns0:nvPr/>
        </ns0:nvSpPr>
        <ns0:spPr>
          <ns1:xfrm>
            <ns1:off x="301625" y="1586865"/>
            <ns1:ext cx="11439600" cy="4909200"/>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　　　　　　　</ns1:t>
            </ns1:r>
            <ns1:endParaRPr b="0" i="0" sz="2800" u="none" cap="none" strike="noStrike">
              <ns1:solidFill>
                <ns1:schemeClr val="accent4"/>
              </ns1:solidFill>
              <ns1:latin typeface="BIZ UDPGothic"/>
              <ns1:ea typeface="BIZ UDPGothic"/>
              <ns1:cs typeface="BIZ UDPGothic"/>
              <ns1:sym typeface="BIZ UDPGothic"/>
            </ns1:endParaRPr>
          </ns1:p>
        </ns0:txBody>
      </ns0:sp>
      <ns0:sp>
        <ns0:nvSpPr>
          <ns0:cNvPr id="920" name="Google Shape;920;p34"/>
          <ns0:cNvSpPr txBox="1"/>
          <ns0:nvPr/>
        </ns0:nvSpPr>
        <ns0:spPr>
          <ns1:xfrm>
            <ns1:off x="373134" y="1582290"/>
            <ns1:ext cx="9896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Planning stage flow</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921" name="Google Shape;921;p34"/>
          <ns0:cNvSpPr txBox="1"/>
          <ns0:nvPr/>
        </ns0:nvSpPr>
        <ns0:spPr>
          <ns1:xfrm>
            <ns1:off x="9912350" y="5088255"/>
            <ns1:ext cx="15399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publishing the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 of publication preparations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922" name="Google Shape;922;p34"/>
          <ns0:cNvSpPr/>
          <ns0:nvPr/>
        </ns0:nvSpPr>
        <ns0:spPr>
          <ns1:xfrm>
            <ns1:off x="3775491" y="2491250"/>
            <ns1:ext cx="3192900" cy="12288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hold an approximately one-hour meeting. We will propose the key appeals while aligning the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3" name="Google Shape;923;p34"/>
          <ns0:cNvSpPr/>
          <ns0:nvPr/>
        </ns0:nvSpPr>
        <ns0:spPr>
          <ns1:xfrm>
            <ns1:off x="623300" y="4809895"/>
            <ns1:ext cx="2663400" cy="12849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Submission of the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creating the proposal, the person in charge will submit it via email.</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4" name="Google Shape;924;p34"/>
          <ns0:cNvSpPr/>
          <ns0:nvPr/>
        </ns0:nvSpPr>
        <ns0:spPr>
          <ns1:xfrm rot="5400000">
            <ns1:off x="9658098" y="5294579"/>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25" name="Google Shape;925;p34"/>
          <ns0:cNvSpPr txBox="1"/>
          <ns0:nvPr/>
        </ns0:nvSpPr>
        <ns0:spPr>
          <ns1:xfrm>
            <ns1:off x="10428204" y="170738"/>
            <ns1:ext cx="1542600" cy="472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6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Webinar</ns1:t>
            </ns1:r>
            <ns1:endParaRPr b="0" i="0" sz="1200" u="none" cap="none" strike="noStrike">
              <ns1:solidFill>
                <ns1:schemeClr val="accent4"/>
              </ns1:solidFill>
              <ns1:latin typeface="Arial"/>
              <ns1:ea typeface="Arial"/>
              <ns1:cs typeface="Arial"/>
              <ns1:sym typeface="Arial"/>
            </ns1:endParaRPr>
          </ns1:p>
          <ns1:p>
            <ns1:pPr indent="0" lvl="0" marL="0" marR="0" rtl="0" algn="r">
              <ns1:lnSpc>
                <ns1:spcPct val="106000"/>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Arial"/>
                <ns1:ea typeface="Arial"/>
                <ns1:cs typeface="Arial"/>
                <ns1:sym typeface="Arial"/>
              </ns1:rPr>
              <ns1:t>as a Service</ns1:t>
            </ns1:r>
            <ns1:endParaRPr b="0" i="0" sz="1200" u="none" cap="none" strike="noStrike">
              <ns1:solidFill>
                <ns1:srgbClr val="163F9B"/>
              </ns1:solidFill>
              <ns1:latin typeface="Arial"/>
              <ns1:ea typeface="Arial"/>
              <ns1:cs typeface="Arial"/>
              <ns1:sym typeface="Arial"/>
            </ns1:endParaRPr>
          </ns1:p>
        </ns0:txBody>
      </ns0:sp>
      <ns0:sp>
        <ns0:nvSpPr>
          <ns0:cNvPr id="926" name="Google Shape;926;p34"/>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27" name="Google Shape;927;p34"/>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
        <ns0:nvSpPr>
          <ns0:cNvPr id="928" name="Google Shape;928;p34"/>
          <ns0:cNvSpPr/>
          <ns0:nvPr/>
        </ns0:nvSpPr>
        <ns0:spPr>
          <ns1:xfrm>
            <ns1:off x="478800" y="2491335"/>
            <ns1:ext cx="28086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Preliminary preparation</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The person in charge will gather information on the seminar theme shared in advance and create a proposal for the key appeals.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29" name="Google Shape;929;p34"/>
          <ns0:cNvSpPr/>
          <ns0:nvPr/>
        </ns0:nvSpPr>
        <ns0:spPr>
          <ns1:xfrm>
            <ns1:off x="7450227" y="2491250"/>
            <ns1:ext cx="31929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Creation of the proposal</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Based on the details aligned in the meeting, the person in charge will draft a title and notification text.</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30" name="Google Shape;930;p34"/>
          <ns0:cNvSpPr/>
          <ns0:nvPr/>
        </ns0:nvSpPr>
        <ns0:spPr>
          <ns1:xfrm>
            <ns1:off x="3788142" y="4809895"/>
            <ns1:ext cx="2663400" cy="1284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Confirmation of the proposal content</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review the proposal content and share any feedback you may have.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1" name="Google Shape;931;p34"/>
          <ns0:cNvSpPr/>
          <ns0:nvPr/>
        </ns0:nvSpPr>
        <ns0:spPr>
          <ns1:xfrm>
            <ns1:off x="6958974" y="4723124"/>
            <ns1:ext cx="2663100" cy="14853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Finalization of the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Once you have reviewed the content and any necessary revisions have been made, please 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2" name="Google Shape;932;p34"/>
          <ns0:cNvSpPr/>
          <ns0:nvPr/>
        </ns0:nvSpPr>
        <ns0:spPr>
          <ns1:xfrm>
            <ns1:off x="3359785"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3" name="Google Shape;933;p34"/>
          <ns0:cNvSpPr/>
          <ns0:nvPr/>
        </ns0:nvSpPr>
        <ns0:spPr>
          <ns1:xfrm>
            <ns1:off x="7024370"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4" name="Google Shape;934;p34"/>
          <ns0:cNvSpPr/>
          <ns0:nvPr/>
        </ns0:nvSpPr>
        <ns0:spPr>
          <ns1:xfrm>
            <ns1:off x="3359785" y="5332730"/>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5" name="Google Shape;935;p34"/>
          <ns0:cNvSpPr/>
          <ns0:nvPr/>
        </ns0:nvSpPr>
        <ns0:spPr>
          <ns1:xfrm>
            <ns1:off x="6528435" y="530542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936" name="Google Shape;936;p34"/>
          <ns0:cNvPicPr preferRelativeResize="0"/>
          <ns0:nvPr/>
        </ns0:nvPicPr>
        <ns0:blipFill rotWithShape="1">
          <ns1:blip ns2:embed="rId3">
            <ns1:alphaModFix/>
          </ns1:blip>
          <ns1:srcRect b="0" l="0" r="0" t="0"/>
          <ns1:stretch/>
        </ns0:blipFill>
        <ns0:spPr>
          <ns1:xfrm>
            <ns1:off x="1847850" y="3932555"/>
            <ns1:ext cx="7338060" cy="716280"/>
          </ns1:xfrm>
          <ns1:prstGeom prst="rect">
            <ns1:avLst/>
          </ns1:prstGeom>
          <ns1:noFill/>
          <ns1:ln>
            <ns1:noFill/>
          </ns1:ln>
        </ns0:spPr>
      </ns0:pic>
    </ns0:spTree>
  </ns0:cSld>
  <ns0:clrMapOvr>
    <ns1:masterClrMapping/>
  </ns0:clrMapOvr>
</ns0:sld>
</file>

<file path=ppt/slides/slide35.xml><?xml version="1.0" encoding="utf-8"?>
<ns0:sld xmlns:ns0="http://schemas.openxmlformats.org/presentationml/2006/main" xmlns:ns1="http://schemas.openxmlformats.org/drawingml/2006/main">
  <ns0:cSld>
    <ns0:spTree>
      <ns0:nvGrpSpPr>
        <ns0:cNvPr id="940" name="Shape 940"/>
        <ns0:cNvGrpSpPr/>
        <ns0:nvPr/>
      </ns0:nvGrpSpPr>
      <ns0:grpSpPr>
        <ns1:xfrm>
          <ns1:off x="0" y="0"/>
          <ns1:ext cx="0" cy="0"/>
          <ns1:chOff x="0" y="0"/>
          <ns1:chExt cx="0" cy="0"/>
        </ns1:xfrm>
      </ns0:grpSpPr>
      <ns0:sp>
        <ns0:nvSpPr>
          <ns0:cNvPr id="941" name="Google Shape;941;p35"/>
          <ns0:cNvSpPr/>
          <ns0:nvPr/>
        </ns0:nvSpPr>
        <ns0:spPr>
          <ns1:xfrm>
            <ns1:off x="4250012"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2" name="Google Shape;942;p35"/>
          <ns0:cNvSpPr/>
          <ns0:nvPr/>
        </ns0:nvSpPr>
        <ns0:spPr>
          <ns1:xfrm>
            <ns1:off x="4250013" y="1049700"/>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Distribution tools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43" name="Google Shape;943;p35"/>
          <ns0:cNvSpPr/>
          <ns0:nvPr/>
        </ns0:nvSpPr>
        <ns0:spPr>
          <ns1:xfrm>
            <ns1:off x="423395"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4" name="Google Shape;944;p35"/>
          <ns0:cNvSpPr txBox="1"/>
          <ns0:nvPr/>
        </ns0:nvSpPr>
        <ns0:spPr>
          <ns1:xfrm>
            <ns1:off x="278775" y="1511271"/>
            <ns1:ext cx="3971400" cy="6945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You can choose from 5 time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(Weekdays only, no</ns1:t>
            </ns1:r>
            <ns1:r>
              <ns1:rPr b="0" i="0" lang="ja-JP" sz="1100" u="none" cap="none" strike="noStrike">
                <ns1:solidFill>
                  <ns1:schemeClr val="accent4"/>
                </ns1:solidFill>
                <ns1:latin typeface="BIZ UDPGothic"/>
                <ns1:ea typeface="BIZ UDPGothic"/>
                <ns1:cs typeface="BIZ UDPGothic"/>
                <ns1:sym typeface="BIZ UDPGothic"/>
              </ns1:rPr>
              <ns1:t> sessions on week</ns1:t>
            </ns1:r>
            <ns1:r>
              <ns1:rPr b="0" i="0" lang="ja-JP" sz="1400" u="none" cap="none" strike="noStrike">
                <ns1:solidFill>
                  <ns1:schemeClr val="accent4"/>
                </ns1:solidFill>
                <ns1:latin typeface="BIZ UDPGothic"/>
                <ns1:ea typeface="BIZ UDPGothic"/>
                <ns1:cs typeface="BIZ UDPGothic"/>
                <ns1:sym typeface="BIZ UDPGothic"/>
              </ns1:rPr>
              <ns1:t>ends or holidays)</ns1:t>
            </ns1:r>
            <ns1:endParaRPr b="0" i="0" sz="1400" u="none" cap="none" strike="noStrike">
              <ns1:solidFill>
                <ns1:schemeClr val="accent4"/>
              </ns1:solidFill>
              <ns1:latin typeface="BIZ UDPGothic"/>
              <ns1:ea typeface="BIZ UDPGothic"/>
              <ns1:cs typeface="BIZ UDPGothic"/>
              <ns1:sym typeface="BIZ UDPGothic"/>
            </ns1:endParaRPr>
          </ns1:p>
        </ns0:txBody>
      </ns0:sp>
      <ns0:cxnSp>
        <ns0:nvCxnSpPr>
          <ns0:cNvPr id="945" name="Google Shape;945;p3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46" name="Google Shape;946;p3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47" name="Google Shape;947;p35"/>
          <ns0:cNvSpPr/>
          <ns0:nvPr/>
        </ns0:nvSpPr>
        <ns0:spPr>
          <ns1:xfrm>
            <ns1:off x="997968" y="2122806"/>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10:00-11:00</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48" name="Google Shape;948;p35"/>
          <ns0:cNvSpPr/>
          <ns0:nvPr/>
        </ns0:nvSpPr>
        <ns0:spPr>
          <ns1:xfrm>
            <ns1:off x="997968" y="2794822"/>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11:00-12:00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49" name="Google Shape;949;p35"/>
          <ns0:cNvSpPr/>
          <ns0:nvPr/>
        </ns0:nvSpPr>
        <ns0:spPr>
          <ns1:xfrm>
            <ns1:off x="997968" y="3466838"/>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13:00-14:00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0" name="Google Shape;950;p35"/>
          <ns0:cNvSpPr/>
          <ns0:nvPr/>
        </ns0:nvSpPr>
        <ns0:spPr>
          <ns1:xfrm>
            <ns1:off x="997968" y="4138854"/>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14:00-15:00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1" name="Google Shape;951;p35"/>
          <ns0:cNvSpPr/>
          <ns0:nvPr/>
        </ns0:nvSpPr>
        <ns0:spPr>
          <ns1:xfrm>
            <ns1:off x="997968" y="4810869"/>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3:00 PM - 4:00 PM</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2" name="Google Shape;952;p35"/>
          <ns0:cNvSpPr/>
          <ns0:nvPr/>
        </ns0:nvSpPr>
        <ns0:spPr>
          <ns1:xfrm>
            <ns1:off x="4435633" y="3241041"/>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Zoom</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3" name="Google Shape;953;p35"/>
          <ns0:cNvSpPr/>
          <ns0:nvPr/>
        </ns0:nvSpPr>
        <ns0:spPr>
          <ns1:xfrm>
            <ns1:off x="6166403" y="3241040"/>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Teams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4" name="Google Shape;954;p35"/>
          <ns0:cNvSpPr txBox="1"/>
          <ns0:nvPr/>
        </ns0:nvSpPr>
        <ns0:spPr>
          <ns1:xfrm>
            <ns1:off x="4250000" y="1718000"/>
            <ns1:ext cx="3692100"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You can choose from 2 types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recommend Zoom for its functionality and delivery quality</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55" name="Google Shape;955;p35"/>
          <ns0:cNvSpPr/>
          <ns0:nvPr/>
        </ns0:nvSpPr>
        <ns0:spPr>
          <ns1:xfrm>
            <ns1:off x="8076630"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56" name="Google Shape;956;p35"/>
          <ns0:cNvSpPr/>
          <ns0:nvPr/>
        </ns0:nvSpPr>
        <ns0:spPr>
          <ns1:xfrm>
            <ns1:off x="423395" y="1046876"/>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Event time</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7" name="Google Shape;957;p35"/>
          <ns0:cNvSpPr/>
          <ns0:nvPr/>
        </ns0:nvSpPr>
        <ns0:spPr>
          <ns1:xfrm>
            <ns1:off x="8069753" y="1046711"/>
            <ns1:ext cx="3701006"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General flow of the seminar</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8" name="Google Shape;958;p35"/>
          <ns0:cNvSpPr txBox="1"/>
          <ns0:nvPr/>
        </ns0:nvSpPr>
        <ns0:spPr>
          <ns1:xfrm>
            <ns1:off x="571011" y="15500"/>
            <ns1:ext cx="4628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Flow of the event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59" name="Google Shape;959;p35"/>
          <ns0:cNvSpPr/>
          <ns0:nvPr/>
        </ns0:nvSpPr>
        <ns0:spPr>
          <ns1:xfrm>
            <ns1:off x="3190952" y="223193"/>
            <ns1:ext cx="1834809" cy="46107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On the day of the event</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960" name="Google Shape;960;p35"/>
          <ns0:cNvSpPr txBox="1"/>
          <ns0:nvPr/>
        </ns0:nvSpPr>
        <ns0:spPr>
          <ns1:xfrm>
            <ns1:off x="8429229" y="4412394"/>
            <ns1:ext cx="920768" cy="2616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30-40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1" name="Google Shape;961;p35"/>
          <ns0:cNvSpPr txBox="1"/>
          <ns0:nvPr/>
        </ns0:nvSpPr>
        <ns0:spPr>
          <ns1:xfrm>
            <ns1:off x="8411631" y="5556847"/>
            <ns1:ext cx="912600" cy="261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10-15 minutes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962" name="Google Shape;962;p35"/>
          <ns0:cNvGrpSpPr/>
          <ns0:nvPr/>
        </ns0:nvGrpSpPr>
        <ns0:grpSpPr>
          <ns1:xfrm>
            <ns1:off x="8485506" y="2249538"/>
            <ns1:ext cx="3283453" cy="4041525"/>
            <ns1:chOff x="8639676" y="1727631"/>
            <ns1:chExt cx="1984777" cy="2443014"/>
          </ns1:xfrm>
        </ns0:grpSpPr>
        <ns0:cxnSp>
          <ns0:nvCxnSpPr>
            <ns0:cNvPr id="963" name="Google Shape;963;p35"/>
            <ns0:cNvCxnSpPr/>
            <ns0:nvPr/>
          </ns0:nvCxnSpPr>
          <ns0:spPr>
            <ns1:xfrm flipH="1">
              <ns1:off x="9185958" y="1940250"/>
              <ns1:ext cx="8090" cy="2124087"/>
            </ns1:xfrm>
            <ns1:prstGeom prst="straightConnector1">
              <ns1:avLst/>
            </ns1:prstGeom>
            <ns1:noFill/>
            <ns1:ln cap="flat" cmpd="sng" w="34925">
              <ns1:solidFill>
                <ns1:schemeClr val="accent4"/>
              </ns1:solidFill>
              <ns1:prstDash val="solid"/>
              <ns1:miter lim="800000"/>
              <ns1:headEnd len="sm" w="sm" type="none"/>
              <ns1:tailEnd len="sm" w="sm" type="none"/>
            </ns1:ln>
          </ns0:spPr>
        </ns0:cxnSp>
        <ns0:sp>
          <ns0:nvSpPr>
            <ns0:cNvPr id="964" name="Google Shape;964;p35"/>
            <ns0:cNvSpPr/>
            <ns0:nvPr/>
          </ns0:nvSpPr>
          <ns0:spPr>
            <ns1:xfrm>
              <ns1:off x="9083694" y="1727631"/>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65" name="Google Shape;965;p35"/>
            <ns0:cNvSpPr txBox="1"/>
            <ns0:nvPr/>
          </ns0:nvSpPr>
          <ns0:spPr>
            <ns1:xfrm>
              <ns1:off x="9293053" y="1736732"/>
              <ns1:ext cx="1162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Registration 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6" name="Google Shape;966;p35"/>
            <ns0:cNvSpPr txBox="1"/>
            <ns0:nvPr/>
          </ns0:nvSpPr>
          <ns0:spPr>
            <ns1:xfrm>
              <ns1:off x="9293053" y="2162153"/>
              <ns1:ext cx="1162800" cy="26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Opening</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7" name="Google Shape;967;p35"/>
            <ns0:cNvSpPr txBox="1"/>
            <ns0:nvPr/>
          </ns0:nvSpPr>
          <ns0:spPr>
            <ns1:xfrm>
              <ns1:off x="9293055" y="2582520"/>
              <ns1:ext cx="637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Presentation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8" name="Google Shape;968;p35"/>
            <ns0:cNvSpPr txBox="1"/>
            <ns0:nvPr/>
          </ns0:nvSpPr>
          <ns0:spPr>
            <ns1:xfrm>
              <ns1:off x="9293053" y="3470562"/>
              <ns1:ext cx="1331400" cy="265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Q&amp;A</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(Navigated by 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9" name="Google Shape;969;p35"/>
            <ns0:cNvSpPr/>
            <ns0:nvPr/>
          </ns0:nvSpPr>
          <ns0:spPr>
            <ns1:xfrm>
              <ns1:off x="9083694" y="2187640"/>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0" name="Google Shape;970;p35"/>
            <ns0:cNvSpPr/>
            <ns0:nvPr/>
          </ns0:nvSpPr>
          <ns0:spPr>
            <ns1:xfrm>
              <ns1:off x="9083694" y="257357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1" name="Google Shape;971;p35"/>
            <ns0:cNvSpPr/>
            <ns0:nvPr/>
          </ns0:nvSpPr>
          <ns0:spPr>
            <ns1:xfrm>
              <ns1:off x="9083694" y="3487398"/>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2" name="Google Shape;972;p35"/>
            <ns0:cNvSpPr/>
            <ns0:nvPr/>
          </ns0:nvSpPr>
          <ns0:spPr>
            <ns1:xfrm>
              <ns1:off x="9083694" y="395802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3" name="Google Shape;973;p35"/>
            <ns0:cNvSpPr txBox="1"/>
            <ns0:nvPr/>
          </ns0:nvSpPr>
          <ns0:spPr>
            <ns1:xfrm>
              <ns1:off x="8639676" y="1958148"/>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4" name="Google Shape;974;p35"/>
            <ns0:cNvSpPr txBox="1"/>
            <ns0:nvPr/>
          </ns0:nvSpPr>
          <ns0:spPr>
            <ns1:xfrm>
              <ns1:off x="8643721" y="2412659"/>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5" name="Google Shape;975;p35"/>
            <ns0:cNvSpPr txBox="1"/>
            <ns0:nvPr/>
          </ns0:nvSpPr>
          <ns0:spPr>
            <ns1:xfrm>
              <ns1:off x="9293053" y="3977846"/>
              <ns1:ext cx="13314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End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6" name="Google Shape;976;p35"/>
            <ns0:cNvSpPr/>
            <ns0:nvPr/>
          </ns0:nvSpPr>
          <ns0:spPr>
            <ns1:xfrm>
              <ns1:off x="9835413" y="2959741"/>
              <ns1:ext cx="509883" cy="339504"/>
            </ns1:xfrm>
            <ns1:prstGeom prst="wedgeRectCallout">
              <ns1:avLst>
                <ns1:gd fmla="val -107637" name="adj1"/>
                <ns1:gd fmla="val -2367" name="adj2"/>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Poll</ns1:t>
              </ns1:r>
              <ns1:endParaRPr b="0" i="0" sz="1200" u="none" cap="none" strike="noStrike">
                <ns1:solidFill>
                  <ns1:schemeClr val="accent4"/>
                </ns1:solidFill>
                <ns1:latin typeface="BIZ UDPGothic"/>
                <ns1:ea typeface="BIZ UDPGothic"/>
                <ns1:cs typeface="BIZ UDPGothic"/>
                <ns1:sym typeface="BIZ UDPGothic"/>
              </ns1:endParaRPr>
            </ns1:p>
          </ns0:txBody>
        </ns0:sp>
      </ns0:grpSp>
      <ns0:sp>
        <ns0:nvSpPr>
          <ns0:cNvPr id="977" name="Google Shape;977;p35"/>
          <ns0:cNvSpPr txBox="1"/>
          <ns0:nvPr/>
        </ns0:nvSpPr>
        <ns0:spPr>
          <ns1:xfrm>
            <ns1:off x="571010" y="5474311"/>
            <ns1:ext cx="3393865" cy="88690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On Mondays, only the 2:00 PM and 3:00 PM sessions are available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Majifolo is only conducted at the 10:00 AM and 11:00 AM sessions</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*For seminars targeting the manufacturing industry, to avoid theme overlap, they are scheduled at 11:00 AM and 1:00 PM</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78" name="Google Shape;978;p35"/>
          <ns0:cNvSpPr txBox="1"/>
          <ns0:nvPr/>
        </ns0:nvSpPr>
        <ns0:spPr>
          <ns1:xfrm>
            <ns1:off x="8312189" y="1559890"/>
            <ns1:ext cx="3177445"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The basic duration for one seminar is 1 hour</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979" name="Google Shape;979;p3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80" name="Google Shape;980;p35"/>
          <ns0:cNvSpPr txBox="1"/>
          <ns0:nvPr/>
        </ns0:nvSpPr>
        <ns0:spPr>
          <ns1:xfrm>
            <ns1:off x="8219829" y="1841641"/>
            <ns1:ext cx="3463718"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seminars hosted by Majisemi, an additional fee is charged for events longer than 1 hour (150,000 yen/hour)</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81" name="Google Shape;981;p35"/>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82" name="Google Shape;982;p35"/>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6.xml><?xml version="1.0" encoding="utf-8"?>
<ns0:sld xmlns:ns0="http://schemas.openxmlformats.org/presentationml/2006/main" xmlns:ns1="http://schemas.openxmlformats.org/drawingml/2006/main" xmlns:ns2="http://schemas.openxmlformats.org/officeDocument/2006/relationships">
  <ns0:cSld>
    <ns0:spTree>
      <ns0:nvGrpSpPr>
        <ns0:cNvPr id="987" name="Shape 987"/>
        <ns0:cNvGrpSpPr/>
        <ns0:nvPr/>
      </ns0:nvGrpSpPr>
      <ns0:grpSpPr>
        <ns1:xfrm>
          <ns1:off x="0" y="0"/>
          <ns1:ext cx="0" cy="0"/>
          <ns1:chOff x="0" y="0"/>
          <ns1:chExt cx="0" cy="0"/>
        </ns1:xfrm>
      </ns0:grpSpPr>
      <ns0:cxnSp>
        <ns0:nvCxnSpPr>
          <ns0:cNvPr id="988" name="Google Shape;988;p3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89" name="Google Shape;989;p36"/>
          <ns0:cNvSpPr/>
          <ns0:nvPr/>
        </ns0:nvSpPr>
        <ns0:spPr>
          <ns1:xfrm>
            <ns1:off x="6203505" y="965555"/>
            <ns1:ext cx="5440895" cy="5514042"/>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0" name="Google Shape;990;p36"/>
          <ns0:cNvSpPr/>
          <ns0:nvPr/>
        </ns0:nvSpPr>
        <ns0:spPr>
          <ns1:xfrm>
            <ns1:off x="4504993" y="2038007"/>
            <ns1:ext cx="3783900" cy="4150500"/>
          </ns1:xfrm>
          <ns1:prstGeom prst="rect">
            <ns1:avLst/>
          </ns1:prstGeom>
          <ns1:solidFill>
            <ns1:srgbClr val="FCF6D8">
              <ns1:alpha val="40000"/>
            </ns1:srgbClr>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1" name="Google Shape;991;p36"/>
          <ns0:cNvSpPr/>
          <ns0:nvPr/>
        </ns0:nvSpPr>
        <ns0:spPr>
          <ns1:xfrm>
            <ns1:off x="339153" y="2168874"/>
            <ns1:ext cx="3812772" cy="1774078"/>
          </ns1:xfrm>
          <ns1:prstGeom prst="rightArrow">
            <ns1:avLst>
              <ns1:gd fmla="val 69889" name="adj1"/>
              <ns1:gd fmla="val 34324" name="adj2"/>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992" name="Google Shape;992;p36"/>
          <ns0:cNvGrpSpPr/>
          <ns0:nvPr/>
        </ns0:nvGrpSpPr>
        <ns0:grpSpPr>
          <ns1:xfrm>
            <ns1:off x="2158581" y="2633459"/>
            <ns1:ext cx="1265476" cy="950768"/>
            <ns1:chOff x="2117335" y="2127289"/>
            <ns1:chExt cx="1265476" cy="950768"/>
          </ns1:xfrm>
        </ns0:grpSpPr>
        <ns0:pic>
          <ns0:nvPicPr>
            <ns0:cNvPr id="993" name="Google Shape;993;p36"/>
            <ns0:cNvPicPr preferRelativeResize="0"/>
            <ns0:nvPr/>
          </ns0:nvPicPr>
          <ns0:blipFill rotWithShape="1">
            <ns1:blip ns2:embed="rId3">
              <ns1:alphaModFix/>
            </ns1:blip>
            <ns1:srcRect b="0" l="0" r="0" t="0"/>
            <ns1:stretch/>
          </ns0:blipFill>
          <ns0:spPr>
            <ns1:xfrm>
              <ns1:off x="2117335" y="2127289"/>
              <ns1:ext cx="1265476" cy="712885"/>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994" name="Google Shape;994;p36"/>
            <ns0:cNvSpPr txBox="1"/>
            <ns0:nvPr/>
          </ns0:nvSpPr>
          <ns0:spPr>
            <ns1:xfrm>
              <ns1:off x="2326878" y="2847225"/>
              <ns1:ext cx="846390" cy="2308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lt1"/>
                  </ns1:solidFill>
                  <ns1:latin typeface="BIZ UDPGothic"/>
                  <ns1:ea typeface="BIZ UDPGothic"/>
                  <ns1:cs typeface="BIZ UDPGothic"/>
                  <ns1:sym typeface="BIZ UDPGothic"/>
                </ns1:rPr>
                <ns1:t>Recorded video</ns1:t>
              </ns1:r>
              <ns1:endParaRPr b="0" i="0" sz="900" u="none" cap="none" strike="noStrike">
                <ns1:solidFill>
                  <ns1:schemeClr val="lt1"/>
                </ns1:solidFill>
                <ns1:latin typeface="BIZ UDPGothic"/>
                <ns1:ea typeface="BIZ UDPGothic"/>
                <ns1:cs typeface="BIZ UDPGothic"/>
                <ns1:sym typeface="BIZ UDPGothic"/>
              </ns1:endParaRPr>
            </ns1:p>
          </ns0:txBody>
        </ns0:sp>
      </ns0:grpSp>
      <ns0:cxnSp>
        <ns0:nvCxnSpPr>
          <ns0:cNvPr id="995" name="Google Shape;995;p36"/>
          <ns0:cNvCxnSpPr/>
          <ns0:nvPr/>
        </ns0:nvCxnSpPr>
        <ns0:spPr>
          <ns1:xfrm>
            <ns1:off x="4154690" y="2010729"/>
            <ns1:ext cx="0" cy="4355804"/>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6" name="Google Shape;996;p36"/>
          <ns0:cNvCxnSpPr>
            <ns1:endCxn id="997" idx="1"/>
          </ns0:cNvCxnSpPr>
          <ns0:nvPr/>
        </ns0:nvCxnSpPr>
        <ns0:spPr>
          <ns1:xfrm>
            <ns1:off x="4154619" y="6354414"/>
            <ns1:ext cx="4312800"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8" name="Google Shape;998;p36"/>
          <ns0:cNvCxnSpPr/>
          <ns0:nvPr/>
        </ns0:nvCxnSpPr>
        <ns0:spPr>
          <ns1:xfrm>
            <ns1:off x="4154690" y="5157390"/>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9" name="Google Shape;999;p36"/>
          <ns0:cNvCxnSpPr/>
          <ns0:nvPr/>
        </ns0:nvCxnSpPr>
        <ns0:spPr>
          <ns1:xfrm>
            <ns1:off x="4154690" y="3064731"/>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0" name="Google Shape;1000;p36"/>
          <ns0:cNvSpPr/>
          <ns0:nvPr/>
        </ns0:nvSpPr>
        <ns0:spPr>
          <ns1:xfrm>
            <ns1:off x="7767114" y="2711468"/>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Rebroadcast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1" name="Google Shape;1001;p36"/>
          <ns0:cNvSpPr/>
          <ns0:nvPr/>
        </ns0:nvSpPr>
        <ns0:spPr>
          <ns1:xfrm>
            <ns1:off x="8477601" y="4789373"/>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video
p</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rovided/sec</ns1:t>
            </ns1:r>
            <ns1:r>
              <ns1:rPr b="1" i="0" lang="ja-JP" sz="1000" u="none" cap="none" strike="noStrike">
                <ns1:solidFill>
                  <ns1:schemeClr val="accent4"/>
                </ns1:solidFill>
                <ns1:latin typeface="BIZ UDPGothic"/>
                <ns1:ea typeface="BIZ UDPGothic"/>
                <ns1:cs typeface="BIZ UDPGothic"/>
                <ns1:sym typeface="BIZ UDPGothic"/>
              </ns1:rPr>
              <ns1:t>ondary use*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97" name="Google Shape;997;p36"/>
          <ns0:cNvSpPr/>
          <ns0:nvPr/>
        </ns0:nvSpPr>
        <ns0:spPr>
          <ns1:xfrm>
            <ns1:off x="8467419" y="599797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Maji Lead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Document download</ns1:t>
            </ns1:r>
            <ns1:endParaRPr b="1" i="0" sz="1600" u="none" cap="none" strike="noStrike">
              <ns1:solidFill>
                <ns1:schemeClr val="accent4"/>
              </ns1:solidFill>
              <ns1:latin typeface="BIZ UDPGothic"/>
              <ns1:ea typeface="BIZ UDPGothic"/>
              <ns1:cs typeface="BIZ UDPGothic"/>
              <ns1:sym typeface="BIZ UDPGothic"/>
            </ns1:endParaRPr>
          </ns1:p>
        </ns0:txBody>
      </ns0:sp>
      <ns0:cxnSp>
        <ns0:nvCxnSpPr>
          <ns0:cNvPr id="1002" name="Google Shape;1002;p36"/>
          <ns0:cNvCxnSpPr>
            <ns1:endCxn id="1003" idx="1"/>
          </ns0:cNvCxnSpPr>
          <ns0:nvPr/>
        </ns0:nvCxnSpPr>
        <ns0:spPr>
          <ns1:xfrm>
            <ns1:off x="4154516" y="4032604"/>
            <ns1:ext cx="17586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4" name="Google Shape;1004;p36"/>
          <ns0:cNvSpPr/>
          <ns0:nvPr/>
        </ns0:nvSpPr>
        <ns0:spPr>
          <ns1:xfrm>
            <ns1:off x="4766236" y="2700936"/>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Missed session streaming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3" name="Google Shape;1003;p36"/>
          <ns0:cNvSpPr/>
          <ns0:nvPr/>
        </ns0:nvSpPr>
        <ns0:spPr>
          <ns1:xfrm>
            <ns1:off x="5913116" y="367616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Summary vid</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eo
creation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5" name="Google Shape;1005;p36"/>
          <ns0:cNvSpPr/>
          <ns0:nvPr/>
        </ns0:nvSpPr>
        <ns0:spPr>
          <ns1:xfrm>
            <ns1:off x="4763685" y="4789372"/>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o
provid</ns1:t>
            </ns1:r>
            <ns1:r>
              <ns1:rPr b="1" i="0" lang="ja-JP" sz="1000" u="none" cap="none" strike="noStrike">
                <ns1:solidFill>
                  <ns1:schemeClr val="accent4"/>
                </ns1:solidFill>
                <ns1:latin typeface="BIZ UDPGothic"/>
                <ns1:ea typeface="BIZ UDPGothic"/>
                <ns1:cs typeface="BIZ UDPGothic"/>
                <ns1:sym typeface="BIZ UDPGothic"/>
              </ns1:rPr>
              <ns1:t>ed/free*</ns1:t>
            </ns1:r>
            <ns1:endParaRPr b="0" i="0" sz="1000" u="none" cap="none" strike="noStrike">
              <ns1:solidFill>
                <ns1:srgbClr val="000000"/>
              </ns1:solidFill>
              <ns1:latin typeface="BIZ UDPGothic"/>
              <ns1:ea typeface="BIZ UDPGothic"/>
              <ns1:cs typeface="BIZ UDPGothic"/>
              <ns1:sym typeface="BIZ UDPGothic"/>
            </ns1:endParaRPr>
          </ns1:p>
        </ns0:txBody>
      </ns0:sp>
      <ns0:sp>
        <ns0:nvSpPr>
          <ns0:cNvPr id="1006" name="Google Shape;1006;p36"/>
          <ns0:cNvSpPr txBox="1"/>
          <ns0:nvPr/>
        </ns0:nvSpPr>
        <ns0:spPr>
          <ns1:xfrm>
            <ns1:off x="4917403" y="2476097"/>
            <ns1:ext cx="1402635"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Distributed later exclusively to absentees</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7" name="Google Shape;1007;p36"/>
          <ns0:cNvSpPr txBox="1"/>
          <ns0:nvPr/>
        </ns0:nvSpPr>
        <ns0:spPr>
          <ns1:xfrm>
            <ns1:off x="5819294" y="3432433"/>
            <ns1:ext cx="1883411"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Uploaded to your own website or YouTube</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8" name="Google Shape;1008;p36"/>
          <ns0:cNvSpPr txBox="1"/>
          <ns0:nvPr/>
        </ns0:nvSpPr>
        <ns0:spPr>
          <ns1:xfrm>
            <ns1:off x="4733901" y="4393163"/>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On your own website or</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Post on your company-managed social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9" name="Google Shape;1009;p36"/>
          <ns0:cNvSpPr txBox="1"/>
          <ns0:nvPr/>
        </ns0:nvSpPr>
        <ns0:spPr>
          <ns1:xfrm>
            <ns1:off x="7624928" y="2371099"/>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Rebroadcast past Majisemi event videos</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Effortless event without on-the-day presentation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0" name="Google Shape;1010;p36"/>
          <ns0:cNvSpPr txBox="1"/>
          <ns0:nvPr/>
        </ns0:nvSpPr>
        <ns0:spPr>
          <ns1:xfrm>
            <ns1:off x="8394442" y="4400355"/>
            <ns1:ext cx="1910948"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Webinars or videos not hosted by Majisemi</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Secondary use on portals and advertising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1" name="Google Shape;1011;p36"/>
          <ns0:cNvSpPr txBox="1"/>
          <ns0:nvPr/>
        </ns0:nvSpPr>
        <ns0:spPr>
          <ns1:xfrm>
            <ns1:off x="8358639" y="5511871"/>
            <ns1:ext cx="1910948"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Listed on majisemi.com</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Acquire new leads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rgbClr val="FF0000"/>
                </ns1:solidFill>
                <ns1:latin typeface="BIZ UDPGothic"/>
                <ns1:ea typeface="BIZ UDPGothic"/>
                <ns1:cs typeface="BIZ UDPGothic"/>
                <ns1:sym typeface="BIZ UDPGothic"/>
              </ns1:rPr>
              <ns1:t>Majisemi Club Benefits</ns1:t>
            </ns1:r>
            <ns1:endParaRPr b="0" i="0" sz="900" u="none" cap="none" strike="noStrike">
              <ns1:solidFill>
                <ns1:srgbClr val="FF0000"/>
              </ns1:solidFill>
              <ns1:latin typeface="BIZ UDPGothic"/>
              <ns1:ea typeface="BIZ UDPGothic"/>
              <ns1:cs typeface="BIZ UDPGothic"/>
              <ns1:sym typeface="BIZ UDPGothic"/>
            </ns1:endParaRPr>
          </ns1:p>
        </ns0:txBody>
      </ns0:sp>
      <ns0:sp>
        <ns0:nvSpPr>
          <ns0:cNvPr id="1012" name="Google Shape;1012;p36"/>
          <ns0:cNvSpPr/>
          <ns0:nvPr/>
        </ns0:nvSpPr>
        <ns0:spPr>
          <ns1:xfrm>
            <ns1:off x="595695" y="2699470"/>
            <ns1:ext cx="1351175" cy="712885"/>
          </ns1:xfrm>
          <ns1:prstGeom prst="roundRect">
            <ns1:avLst>
              <ns1:gd fmla="val 9231" name="adj"/>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
</ns1:t>
            </ns1:r>
            <ns1:br>
              <ns1:rPr b="1" i="0" lang="ja-JP" sz="1600" u="none" cap="none" strike="noStrike">
                <ns1:solidFill>
                  <ns1:schemeClr val="lt1"/>
                </ns1:solidFill>
                <ns1:latin typeface="BIZ UDPGothic"/>
                <ns1:ea typeface="BIZ UDPGothic"/>
                <ns1:cs typeface="BIZ UDPGothic"/>
                <ns1:sym typeface="BIZ UDPGothic"/>
              </ns1:rPr>
            </ns1:br>
            <ns1:r>
              <ns1:rPr b="1" i="0" lang="ja-JP" sz="1600" u="none" cap="none" strike="noStrike">
                <ns1:solidFill>
                  <ns1:schemeClr val="lt1"/>
                </ns1:solidFill>
                <ns1:latin typeface="BIZ UDPGothic"/>
                <ns1:ea typeface="BIZ UDPGothic"/>
                <ns1:cs typeface="BIZ UDPGothic"/>
                <ns1:sym typeface="BIZ UDPGothic"/>
              </ns1:rPr>
              <ns1:t>Hosting</ns1:t>
            </ns1:r>
            <ns1:endParaRPr b="0" i="0" sz="1400" u="none" cap="none" strike="noStrike">
              <ns1:solidFill>
                <ns1:srgbClr val="000000"/>
              </ns1:solidFill>
              <ns1:latin typeface="Arial"/>
              <ns1:ea typeface="Arial"/>
              <ns1:cs typeface="Arial"/>
              <ns1:sym typeface="Arial"/>
            </ns1:endParaRPr>
          </ns1:p>
        </ns0:txBody>
      </ns0:sp>
      <ns0:sp>
        <ns0:nvSpPr>
          <ns0:cNvPr id="1013" name="Google Shape;1013;p36"/>
          <ns0:cNvSpPr/>
          <ns0:nvPr/>
        </ns0:nvSpPr>
        <ns0:spPr>
          <ns1:xfrm>
            <ns1:off x="4756117" y="5643916"/>
            <ns1:ext cx="2794121" cy="353858"/>
          </ns1:xfrm>
          <ns1:prstGeom prst="roundRect">
            <ns1:avLst>
              <ns1:gd fmla="val 9231"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Arial"/>
              <ns1:ea typeface="Arial"/>
              <ns1:cs typeface="Arial"/>
              <ns1:sym typeface="Arial"/>
            </ns1:endParaRPr>
          </ns1:p>
        </ns0:txBody>
      </ns0:sp>
      <ns0:sp>
        <ns0:nvSpPr>
          <ns0:cNvPr id="1014" name="Google Shape;1014;p36"/>
          <ns0:cNvSpPr/>
          <ns0:nvPr/>
        </ns0:nvSpPr>
        <ns0:spPr>
          <ns1:xfrm>
            <ns1:off x="7840009" y="1139786"/>
            <ns1:ext cx="3344076" cy="353858"/>
          </ns1:xfrm>
          <ns1:prstGeom prst="roundRect">
            <ns1:avLst>
              <ns1:gd fmla="val 9231"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Branding &amp; new lead acquisition</ns1:t>
            </ns1:r>
            <ns1:endParaRPr b="0" i="0" sz="1400" u="none" cap="none" strike="noStrike">
              <ns1:solidFill>
                <ns1:srgbClr val="000000"/>
              </ns1:solidFill>
              <ns1:latin typeface="Arial"/>
              <ns1:ea typeface="Arial"/>
              <ns1:cs typeface="Arial"/>
              <ns1:sym typeface="Arial"/>
            </ns1:endParaRPr>
          </ns1:p>
        </ns0:txBody>
      </ns0:sp>
      <ns0:sp>
        <ns0:nvSpPr>
          <ns0:cNvPr id="1015" name="Google Shape;1015;p36"/>
          <ns0:cNvSpPr/>
          <ns0:nvPr/>
        </ns0:nvSpPr>
        <ns0:spPr>
          <ns1:xfrm>
            <ns1:off x="9657698" y="1678321"/>
            <ns1:ext cx="2141217" cy="2195915"/>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16" name="Google Shape;1016;p36"/>
          <ns0:cNvSpPr txBox="1"/>
          <ns0:nvPr/>
        </ns0:nvSpPr>
        <ns0:spPr>
          <ns1:xfrm>
            <ns1:off x="9709010" y="2181631"/>
            <ns1:ext cx="2026521" cy="1123344"/>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During webinar hosting</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Reuse content to</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500" u="none" cap="none" strike="noStrike">
                <ns1:solidFill>
                  <ns1:srgbClr val="102F74"/>
                </ns1:solidFill>
                <ns1:latin typeface="BIZ UDPGothic"/>
                <ns1:ea typeface="BIZ UDPGothic"/>
                <ns1:cs typeface="BIZ UDPGothic"/>
                <ns1:sym typeface="BIZ UDPGothic"/>
              </ns1:rPr>
              <ns1:t>Continue lead nurturin</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g
and acquire new lea</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ds
even after hosting</ns1:t>
            </ns1:r>
            <ns1:endParaRPr b="0" i="0" sz="1400" u="none" cap="none" strike="noStrike">
              <ns1:solidFill>
                <ns1:srgbClr val="000000"/>
              </ns1:solidFill>
              <ns1:latin typeface="Arial"/>
              <ns1:ea typeface="Arial"/>
              <ns1:cs typeface="Arial"/>
              <ns1:sym typeface="Arial"/>
            </ns1:endParaRPr>
          </ns1:p>
        </ns0:txBody>
      </ns0:sp>
      <ns0:sp>
        <ns0:nvSpPr>
          <ns0:cNvPr id="1017" name="Google Shape;1017;p36"/>
          <ns0:cNvSpPr/>
          <ns0:nvPr/>
        </ns0:nvSpPr>
        <ns0:spPr>
          <ns1:xfrm>
            <ns1:off x="267871" y="1381321"/>
            <ns1:ext cx="354289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018" name="Google Shape;1018;p36"/>
          <ns0:cNvSpPr txBox="1"/>
          <ns0:nvPr/>
        </ns0:nvSpPr>
        <ns0:spPr>
          <ns1:xfrm>
            <ns1:off x="221196" y="101835"/>
            <ns1:ext cx="6302099"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1019" name="Google Shape;1019;p36"/>
          <ns0:cNvSpPr txBox="1"/>
          <ns0:nvPr/>
        </ns0:nvSpPr>
        <ns0:spPr>
          <ns1:xfrm>
            <ns1:off x="218900" y="965555"/>
            <ns1:ext cx="365923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Effective use of content</ns1:t>
            </ns1:r>
            <ns1:endParaRPr b="0" i="0" sz="1400" u="none" cap="none" strike="noStrike">
              <ns1:solidFill>
                <ns1:srgbClr val="000000"/>
              </ns1:solidFill>
              <ns1:latin typeface="Arial"/>
              <ns1:ea typeface="Arial"/>
              <ns1:cs typeface="Arial"/>
              <ns1:sym typeface="Arial"/>
            </ns1:endParaRPr>
          </ns1:p>
        </ns0:txBody>
      </ns0:sp>
      <ns0:sp>
        <ns0:nvSpPr>
          <ns0:cNvPr id="1020" name="Google Shape;1020;p3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21" name="Google Shape;1021;p3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22" name="Google Shape;1022;p36"/>
          <ns0:cNvSpPr/>
          <ns0:nvPr/>
        </ns0:nvSpPr>
        <ns0:spPr>
          <ns1:xfrm>
            <ns1:off x="5944535" y="1654287"/>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SEO article</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Create (blog)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23" name="Google Shape;1023;p36"/>
          <ns0:cNvSpPr txBox="1"/>
          <ns0:nvPr/>
        </ns0:nvSpPr>
        <ns0:spPr>
          <ns1:xfrm>
            <ns1:off x="5878753" y="1289346"/>
            <ns1:ext cx="1826791"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Create articles from presentation content</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Register on your own site, also for SEO measures</ns1:t>
            </ns1:r>
            <ns1:endParaRPr b="0" i="0" sz="900" u="none" cap="none" strike="noStrike">
              <ns1:solidFill>
                <ns1:schemeClr val="accent4"/>
              </ns1:solidFill>
              <ns1:latin typeface="BIZ UDPGothic"/>
              <ns1:ea typeface="BIZ UDPGothic"/>
              <ns1:cs typeface="BIZ UDPGothic"/>
              <ns1:sym typeface="BIZ UDPGothic"/>
            </ns1:endParaRPr>
          </ns1:p>
        </ns0:txBody>
      </ns0:sp>
      <ns0:cxnSp>
        <ns0:nvCxnSpPr>
          <ns0:cNvPr id="1024" name="Google Shape;1024;p36"/>
          <ns0:cNvCxnSpPr>
            <ns1:endCxn id="1022" idx="1"/>
          </ns0:cNvCxnSpPr>
          <ns0:nvPr/>
        </ns0:nvCxnSpPr>
        <ns0:spPr>
          <ns1:xfrm>
            <ns1:off x="4154435" y="2010730"/>
            <ns1:ext cx="17901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25" name="Google Shape;1025;p36"/>
          <ns0:cNvSpPr txBox="1"/>
          <ns0:nvPr/>
        </ns0:nvSpPr>
        <ns0:spPr>
          <ns1:xfrm>
            <ns1:off x="251888" y="6119125"/>
            <ns1:ext cx="39873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※In the trial, we do not provide full videos regardless of free or paid. However</ns1:t>
            </ns1:r>
            <ns1:br>
              <ns1:rPr b="0" i="0" lang="ja-JP" sz="900" u="none" cap="none" strike="noStrike">
                <ns1:solidFill>
                  <ns1:schemeClr val="accent4"/>
                </ns1:solidFill>
                <ns1:latin typeface="BIZ UDPGothic"/>
                <ns1:ea typeface="BIZ UDPGothic"/>
                <ns1:cs typeface="BIZ UDPGothic"/>
                <ns1:sym typeface="BIZ UDPGothic"/>
              </ns1:rPr>
            </ns1:br>
            <ns1:r>
              <ns1:rPr b="0" i="0" lang="ja-JP" sz="900" u="none" cap="none" strike="noStrike">
                <ns1:solidFill>
                  <ns1:schemeClr val="accent4"/>
                </ns1:solidFill>
                <ns1:latin typeface="BIZ UDPGothic"/>
                <ns1:ea typeface="BIZ UDPGothic"/>
                <ns1:cs typeface="BIZ UDPGothic"/>
                <ns1:sym typeface="BIZ UDPGothic"/>
              </ns1:rPr>
              <ns1:t>, after the main contract, past sessions can be provided regardless of the plan.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26" name="Google Shape;1026;p3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27" name="Google Shape;1027;p3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7.xml><?xml version="1.0" encoding="utf-8"?>
<ns0:sld xmlns:ns0="http://schemas.openxmlformats.org/presentationml/2006/main" xmlns:ns1="http://schemas.openxmlformats.org/drawingml/2006/main" xmlns:ns2="http://schemas.openxmlformats.org/officeDocument/2006/relationships">
  <ns0:cSld>
    <ns0:spTree>
      <ns0:nvGrpSpPr>
        <ns0:cNvPr id="1031" name="Shape 1031"/>
        <ns0:cNvGrpSpPr/>
        <ns0:nvPr/>
      </ns0:nvGrpSpPr>
      <ns0:grpSpPr>
        <ns1:xfrm>
          <ns1:off x="0" y="0"/>
          <ns1:ext cx="0" cy="0"/>
          <ns1:chOff x="0" y="0"/>
          <ns1:chExt cx="0" cy="0"/>
        </ns1:xfrm>
      </ns0:grpSpPr>
      <ns0:sp>
        <ns0:nvSpPr>
          <ns0:cNvPr id="1032" name="Google Shape;1032;p37"/>
          <ns0:cNvSpPr/>
          <ns0:nvPr/>
        </ns0:nvSpPr>
        <ns0:spPr>
          <ns1:xfrm>
            <ns1:off x="12026675" y="-525"/>
            <ns1:ext cx="173100" cy="7536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33" name="Google Shape;1033;p37"/>
          <ns0:cNvSpPr txBox="1"/>
          <ns0:nvPr/>
        </ns0:nvSpPr>
        <ns0:spPr>
          <ns1:xfrm>
            <ns1:off x="7062974" y="5578875"/>
            <ns1:ext cx="48555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※To accommodate applicants, we cannot decline participation for those who apply within 2 business days before the event. </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If you want to ensure competitors are excluded, set the application deadline 3 business days prior.</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034" name="Google Shape;1034;p3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35" name="Google Shape;1035;p37"/>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©2018-2024 MAJISEMI Inc.</ns1:t>
            </ns1:r>
            <ns1:endParaRPr b="0" i="0" sz="1000" u="none" cap="none" strike="noStrike">
              <ns1:solidFill>
                <ns1:srgbClr val="D8D8D8"/>
              </ns1:solidFill>
              <ns1:latin typeface="Arial"/>
              <ns1:ea typeface="Arial"/>
              <ns1:cs typeface="Arial"/>
              <ns1:sym typeface="Arial"/>
            </ns1:endParaRPr>
          </ns1:p>
        </ns0:txBody>
      </ns0:sp>
      <ns0:pic>
        <ns0:nvPicPr>
          <ns0:cNvPr descr="グラフィカル ユーザー インターフェイス&#10;&#10;中程度の精度で自動的に生成された説明" id="1036" name="Google Shape;1036;p37"/>
          <ns0:cNvPicPr preferRelativeResize="0"/>
          <ns0:nvPr/>
        </ns0:nvPicPr>
        <ns0:blipFill rotWithShape="1">
          <ns1:blip ns2:embed="rId3">
            <ns1:alphaModFix/>
          </ns1:blip>
          <ns1:srcRect b="0" l="0" r="0" t="0"/>
          <ns1:stretch/>
        </ns0:blipFill>
        <ns0:spPr>
          <ns1:xfrm>
            <ns1:off x="0" y="0"/>
            <ns1:ext cx="12192000" cy="6858000"/>
          </ns1:xfrm>
          <ns1:prstGeom prst="rect">
            <ns1:avLst/>
          </ns1:prstGeom>
          <ns1:noFill/>
          <ns1:ln>
            <ns1:noFill/>
          </ns1:ln>
        </ns0:spPr>
      </ns0:pic>
      <ns0:sp>
        <ns0:nvSpPr>
          <ns0:cNvPr id="1037" name="Google Shape;1037;p3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38" name="Google Shape;1038;p3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8.xml><?xml version="1.0" encoding="utf-8"?>
<ns0:sld xmlns:ns0="http://schemas.openxmlformats.org/presentationml/2006/main" xmlns:ns1="http://schemas.openxmlformats.org/drawingml/2006/main">
  <ns0:cSld>
    <ns0:spTree>
      <ns0:nvGrpSpPr>
        <ns0:cNvPr id="1042" name="Shape 1042"/>
        <ns0:cNvGrpSpPr/>
        <ns0:nvPr/>
      </ns0:nvGrpSpPr>
      <ns0:grpSpPr>
        <ns1:xfrm>
          <ns1:off x="0" y="0"/>
          <ns1:ext cx="0" cy="0"/>
          <ns1:chOff x="0" y="0"/>
          <ns1:chExt cx="0" cy="0"/>
        </ns1:xfrm>
      </ns0:grpSpPr>
      <ns0:sp>
        <ns0:nvSpPr>
          <ns0:cNvPr id="1043" name="Google Shape;1043;p38"/>
          <ns0:cNvSpPr/>
          <ns0:nvPr/>
        </ns0:nvSpPr>
        <ns0:spPr>
          <ns1:xfrm rot="-5400000">
            <ns1:off x="375235" y="793424"/>
            <ns1:ext cx="2742300" cy="3102600"/>
          </ns1:xfrm>
          <ns1:prstGeom prst="round2SameRect">
            <ns1:avLst>
              <ns1:gd fmla="val 3710" name="adj1"/>
              <ns1:gd fmla="val 0" name="adj2"/>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44" name="Google Shape;1044;p38"/>
          <ns0:cNvSpPr/>
          <ns0:nvPr/>
        </ns0:nvSpPr>
        <ns0:spPr>
          <ns1:xfrm>
            <ns1:off x="195083" y="970448"/>
            <ns1:ext cx="11755200" cy="27453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1045" name="Google Shape;1045;p38"/>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46" name="Google Shape;1046;p38"/>
          <ns0:cNvSpPr txBox="1"/>
          <ns0:nvPr/>
        </ns0:nvSpPr>
        <ns0:spPr>
          <ns1:xfrm>
            <ns1:off x="447608" y="1517794"/>
            <ns1:ext cx="2597400" cy="1346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14,500 yen per applic</ns1:t>
            </ns1:r>
            <ns1:r>
              <ns1:rPr b="1" i="0" lang="ja-JP" sz="800" u="none" cap="none" strike="noStrike">
                <ns1:solidFill>
                  <ns1:schemeClr val="accent4"/>
                </ns1:solidFill>
                <ns1:latin typeface="BIZ UDPGothic"/>
                <ns1:ea typeface="BIZ UDPGothic"/>
                <ns1:cs typeface="BIZ UDPGothic"/>
                <ns1:sym typeface="BIZ UDPGothic"/>
              </ns1:rPr>
              <ns1:t>ation (excluding tax)</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Held as needed, apply as needed</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Performance-based billing according to the number of attendees</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Applications from 20 or more people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(Billing is only for the number of attendees)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047" name="Google Shape;1047;p38"/>
          <ns0:cNvSpPr txBox="1"/>
          <ns0:nvPr/>
        </ns0:nvSpPr>
        <ns0:spPr>
          <ns1:xfrm>
            <ns1:off x="3634850" y="2158684"/>
            <ns1:ext cx="8299500" cy="1464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*Actual billing will be based on a performance fee for the number of applicants up to the above maximum number. If the capacity is reached, we will stop accepting applications.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privacy reasons, the list will be delivered directly to the seminar organizer.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*Billing applies not only to participants but also to absentees (cancellations in advance or on the day).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will strive to attract attendees close to the maximum, but we cannot guarantee the number of attendees.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*In some cases, due to the seminar theme or other concurrent events, there may be no attendance at all.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48" name="Google Shape;1048;p38"/>
          <ns0:cNvSpPr txBox="1"/>
          <ns0:nvPr/>
        </ns0:nvSpPr>
        <ns0:spPr>
          <ns1:xfrm>
            <ns1:off x="3634850" y="1056334"/>
            <ns1:ext cx="7842300" cy="11025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This is a completely performance-based plan allowing you to hold a one-off webinar.</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You can choose from 4 types of service levels based on how much you want to delegate.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We accept applications starting from 20 people.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there are only 10 applicants, you will only be billed for those 10 people.</ns1:t>
            </ns1:r>
            <ns1:endParaRPr b="0" i="0" sz="14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49" name="Google Shape;1049;p38"/>
          <ns0:cNvGraphicFramePr/>
          <ns0:nvPr/>
        </ns0:nvGraphicFramePr>
        <ns0:xfrm>
          <ns1:off x="6486861" y="4119208"/>
          <ns1:ext cx="3000000" cy="3000000"/>
        </ns0:xfrm>
        <ns1:graphic>
          <ns1:graphicData uri="http://schemas.openxmlformats.org/drawingml/2006/table">
            <ns1:tbl>
              <ns1:tblPr bandRow="1" firstRow="1">
                <ns1:noFill/>
                <ns1:tableStyleId>{DE458228-4A23-4751-AD18-C8A8BBD7AB6F}</ns1:tableStyleId>
              </ns1:tblPr>
              <ns1:tblGrid>
                <ns1:gridCol w="1453200"/>
                <ns1:gridCol w="1299300"/>
                <ns1:gridCol w="851225"/>
                <ns1:gridCol w="801000"/>
                <ns1:gridCol w="1042675"/>
              </ns1:tblGrid>
              <ns1:tr h="3344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1647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Visitor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 pe</ns1:t>
                      </ns1:r>
                      <ns1:r>
                        <ns1:rPr lang="ja-JP" sz="1000" u="none" cap="none" strike="noStrike">
                          <ns1:solidFill>
                            <ns1:schemeClr val="lt1"/>
                          </ns1:solidFill>
                          <ns1:latin typeface="BIZ UDPGothic"/>
                          <ns1:ea typeface="BIZ UDPGothic"/>
                          <ns1:cs typeface="BIZ UDPGothic"/>
                          <ns1:sym typeface="BIZ UDPGothic"/>
                        </ns1:rPr>
                        <ns1:t>ople)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Webinar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audience, and management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14,500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Visitor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20 people</ns1:t>
                      </ns1:r>
                      <ns1:endParaRPr sz="15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58525">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(tax included)</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319,000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cxnSp>
        <ns0:nvCxnSpPr>
          <ns0:cNvPr id="1050" name="Google Shape;1050;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51" name="Google Shape;1051;p38"/>
          <ns0:cNvSpPr/>
          <ns0:nvPr/>
        </ns0:nvSpPr>
        <ns0:spPr>
          <ns1:xfrm>
            <ns1:off x="5354675"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52" name="Google Shape;1052;p38"/>
          <ns0:cNvSpPr/>
          <ns0:nvPr/>
        </ns0:nvSpPr>
        <ns0:spPr>
          <ns1:xfrm>
            <ns1:off x="7058691"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1053" name="Google Shape;1053;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1054" name="Google Shape;1054;p38"/>
          <ns0:cNvCxnSpPr/>
          <ns0:nvPr/>
        </ns0:nvCxnSpPr>
        <ns0:spPr>
          <ns1:xfrm>
            <ns1:off x="6350" y="786145"/>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55" name="Google Shape;1055;p38"/>
          <ns0:cNvSpPr/>
          <ns0:nvPr/>
        </ns0:nvSpPr>
        <ns0:spPr>
          <ns1:xfrm>
            <ns1:off x="2856621" y="227019"/>
            <ns1:ext cx="2414400" cy="461100"/>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Visitor</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56" name="Google Shape;1056;p38"/>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57" name="Google Shape;1057;p38"/>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58" name="Google Shape;1058;p38"/>
          <ns0:cNvGraphicFramePr/>
          <ns0:nvPr/>
        </ns0:nvGraphicFramePr>
        <ns0:xfrm>
          <ns1:off x="195083" y="4119209"/>
          <ns1:ext cx="3000000" cy="3000000"/>
        </ns0:xfrm>
        <ns1:graphic>
          <ns1:graphicData uri="http://schemas.openxmlformats.org/drawingml/2006/table">
            <ns1:tbl>
              <ns1:tblPr>
                <ns1:noFill/>
                <ns1:tableStyleId>{3467832D-9DE1-49CC-B827-7DFF1556ED4D}</ns1:tableStyleId>
              </ns1:tblPr>
              <ns1:tblGrid>
                <ns1:gridCol w="805375"/>
                <ns1:gridCol w="796075"/>
                <ns1:gridCol w="505425"/>
                <ns1:gridCol w="605675"/>
                <ns1:gridCol w="454300"/>
                <ns1:gridCol w="800425"/>
                <ns1:gridCol w="735525"/>
                <ns1:gridCol w="594900"/>
                <ns1:gridCol w="775175"/>
              </ns1:tblGrid>
              <ns1:tr h="423075">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Menu</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Planning</ns1:t>
                      </ns1:r>
                      <ns1:endParaRPr sz="10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Attracting attendees</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LP setup</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Moderator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Other media</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Import</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URL delivery</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Reminder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Zoom</ns1:t>
                      </ns1:r>
                      <ns1:endParaRPr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Provision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Post-event</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Survey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r>
              <ns1:tr h="260350">
                <ns1:tc rowSpan="4">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Majisemi</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lt1"/>
                          </ns1:solidFill>
                          <ns1:latin typeface="BIZ UDPGothic"/>
                          <ns1:ea typeface="BIZ UDPGothic"/>
                          <ns1:cs typeface="BIZ UDPGothic"/>
                          <ns1:sym typeface="BIZ UDPGothic"/>
                        </ns1:rPr>
                        <ns1:t>Visitor</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Standard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No publication on other media</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and attracting audience</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Attracting audience and management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Attracting audience only</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bl>
          </ns1:graphicData>
        </ns1:graphic>
      </ns0:graphicFrame>
      <ns0:sp>
        <ns0:nvSpPr>
          <ns0:cNvPr id="1059" name="Google Shape;1059;p38"/>
          <ns0:cNvSpPr/>
          <ns0:nvPr/>
        </ns0:nvSpPr>
        <ns0:spPr>
          <ns1:xfrm>
            <ns1:off x="2924769" y="3886527"/>
            <ns1:ext cx="3332400" cy="2310900"/>
          </ns1:xfrm>
          <ns1:prstGeom prst="rect">
            <ns1:avLst/>
          </ns1:prstGeom>
          <ns1:noFill/>
          <ns1:ln cap="flat" cmpd="sng" w="5715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rgbClr val="4F7CE6"/>
                </ns1:solidFill>
                <ns1:latin typeface="BIZ UDPGothic"/>
                <ns1:ea typeface="BIZ UDPGothic"/>
                <ns1:cs typeface="BIZ UDPGothic"/>
                <ns1:sym typeface="BIZ UDPGothic"/>
              </ns1:rPr>
              <ns1:t>Management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0" name="Google Shape;1060;p38"/>
          <ns0:cNvSpPr/>
          <ns0:nvPr/>
        </ns0:nvSpPr>
        <ns0:spPr>
          <ns1:xfrm>
            <ns1:off x="2924772" y="3886519"/>
            <ns1:ext cx="3332400" cy="230700"/>
          </ns1:xfrm>
          <ns1:prstGeom prst="rect">
            <ns1:avLst/>
          </ns1:prstGeom>
          <ns1:solidFill>
            <ns1:srgbClr val="4F7CE6"/>
          </ns1:solidFill>
          <ns1:ln cap="flat" cmpd="sng" w="3810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Management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1" name="Google Shape;1061;p38"/>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62" name="Google Shape;1062;p3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9.xml><?xml version="1.0" encoding="utf-8"?>
<ns0:sld xmlns:ns0="http://schemas.openxmlformats.org/presentationml/2006/main" xmlns:ns1="http://schemas.openxmlformats.org/drawingml/2006/main">
  <ns0:cSld>
    <ns0:spTree>
      <ns0:nvGrpSpPr>
        <ns0:cNvPr id="1066" name="Shape 1066"/>
        <ns0:cNvGrpSpPr/>
        <ns0:nvPr/>
      </ns0:nvGrpSpPr>
      <ns0:grpSpPr>
        <ns1:xfrm>
          <ns1:off x="0" y="0"/>
          <ns1:ext cx="0" cy="0"/>
          <ns1:chOff x="0" y="0"/>
          <ns1:chExt cx="0" cy="0"/>
        </ns1:xfrm>
      </ns0:grpSpPr>
      <ns0:sp>
        <ns0:nvSpPr>
          <ns0:cNvPr id="1067" name="Google Shape;1067;p39"/>
          <ns0:cNvSpPr/>
          <ns0:nvPr/>
        </ns0:nvSpPr>
        <ns0:spPr>
          <ns1:xfrm rot="-5400000">
            <ns1:off x="604028" y="606147"/>
            <ns1:ext cx="36240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68" name="Google Shape;1068;p39"/>
          <ns0:cNvSpPr/>
          <ns0:nvPr/>
        </ns0:nvSpPr>
        <ns0:spPr>
          <ns1:xfrm>
            <ns1:off x="221197" y="969955"/>
            <ns1:ext cx="11729100" cy="3635400"/>
          </ns1:xfrm>
          <ns1:prstGeom prst="roundRect">
            <ns1:avLst>
              <ns1:gd fmla="val 3256" name="adj"/>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69" name="Google Shape;1069;p39"/>
          <ns0:cNvSpPr txBox="1"/>
          <ns0:nvPr/>
        </ns0:nvSpPr>
        <ns0:spPr>
          <ns1:xfrm>
            <ns1:off x="4717500" y="3048032"/>
            <ns1:ext cx="7132800" cy="15822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※Registration will be stopped once capacity is reached.</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*For privacy reasons, the list will be delivered directly to the seminar organizer.</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※Non-attendees (advance cancellations, same-day cancellations) are also counted in the number of attendees.</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※The contract is automatically renewed monthly under the same terms.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※No refund for unused audience slots upon cancellation. Rejoining Majisemi Club is not allowed for one year after cancellation.</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cancel, please notify us via email by the end of the month prior to the cancellation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※Benefits are subject to change.</ns1:t>
            </ns1:r>
            <ns1:endParaRPr b="0" i="0" sz="900" u="none" cap="none" strike="noStrike">
              <ns1:solidFill>
                <ns1:srgbClr val="000000"/>
              </ns1:solidFill>
              <ns1:latin typeface="BIZ UDPGothic"/>
              <ns1:ea typeface="BIZ UDPGothic"/>
              <ns1:cs typeface="BIZ UDPGothic"/>
              <ns1:sym typeface="BIZ UDPGothic"/>
            </ns1:endParaRPr>
          </ns1:p>
        </ns0:txBody>
      </ns0:sp>
      <ns0:sp>
        <ns0:nvSpPr>
          <ns0:cNvPr id="1070" name="Google Shape;1070;p39"/>
          <ns0:cNvSpPr txBox="1"/>
          <ns0:nvPr/>
        </ns0:nvSpPr>
        <ns0:spPr>
          <ns1:xfrm>
            <ns1:off x="4714725" y="971137"/>
            <ns1:ext cx="7132800" cy="3259200"/>
          </ns1:xfrm>
          <ns1:prstGeom prst="rect">
            <ns1:avLst/>
          </ns1:prstGeom>
          <ns1:noFill/>
          <ns1:ln>
            <ns1:noFill/>
          </ns1:ln>
        </ns0:spPr>
        <ns0:txBody>
          <ns1:bodyPr anchorCtr="0" anchor="t" bIns="45700" lIns="91425" spcFirstLastPara="1" rIns="91425" wrap="square" tIns="45700">
            <ns1:noAutofit/>
          </ns1:bodyPr>
          <ns1:lstStyle/>
          <ns1:p>
            <ns1:pPr indent="-279400" lvl="0" marL="285750" marR="0" rtl="0" algn="l">
              <ns1:lnSpc>
                <ns1:spcPct val="100000"/>
              </ns1:lnSpc>
              <ns1:spcBef>
                <ns1:spcPts val="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Majisemi Club is a member service that repeatedly holds webinars to apply PDCA and create better webinars. Membership is subject to screening.</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Majisemi Club, we offer a one-stop service including planning, audience attraction, hosting, and management. We cannot provide support for only audience attraction, etc.</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Additionally, the seminar content (planning) will be a "problem-solving seminar" rather than a "product introduction." Product introductions should be done in the latter half of the presentation. The seminar content will be decided in consultation with the Majisemi planning team. It may not be possible to hold a seminar on the theme you desire. If you wish to decide the theme yourself, please use the Visitor option.</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60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Please note that due to the nature of Majisemi Club, we have set penalties for cancellation within one year of contract commencement. (We will charge the difference from the Visitor fee)</ns1:t>
            </ns1:r>
            <ns1:endParaRPr b="0" i="0" sz="1300" u="none" cap="none" strike="noStrike">
              <ns1:solidFill>
                <ns1:srgbClr val="000000"/>
              </ns1:solidFill>
              <ns1:latin typeface="Arial"/>
              <ns1:ea typeface="Arial"/>
              <ns1:cs typeface="Arial"/>
              <ns1:sym typeface="Arial"/>
            </ns1:endParaRPr>
          </ns1:p>
        </ns0:txBody>
      </ns0:sp>
      <ns0:sp>
        <ns0:nvSpPr>
          <ns0:cNvPr id="1071" name="Google Shape;1071;p39"/>
          <ns0:cNvSpPr txBox="1"/>
          <ns0:nvPr/>
        </ns0:nvSpPr>
        <ns0:spPr>
          <ns1:xfrm>
            <ns1:off x="341827" y="996147"/>
            <ns1:ext cx="4130400" cy="3487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Monthly membership fee: 120,00</ns1:t>
            </ns1:r>
            <ns1:r>
              <ns1:rPr b="1" i="0" lang="ja-JP" sz="800" u="none" cap="none" strike="noStrike">
                <ns1:solidFill>
                  <ns1:schemeClr val="accent4"/>
                </ns1:solidFill>
                <ns1:latin typeface="BIZ UDPGothic"/>
                <ns1:ea typeface="BIZ UDPGothic"/>
                <ns1:cs typeface="BIZ UDPGothic"/>
                <ns1:sym typeface="BIZ UDPGothic"/>
              </ns1:rPr>
              <ns1:t>0 JPY (excluding tax) ※Light p</ns1:t>
            </ns1:r>
            <ns1:r>
              <ns1:rPr b="1" i="0" lang="ja-JP" sz="1000" u="none" cap="none" strike="noStrike">
                <ns1:solidFill>
                  <ns1:schemeClr val="accent4"/>
                </ns1:solidFill>
                <ns1:latin typeface="BIZ UDPGothic"/>
                <ns1:ea typeface="BIZ UDPGothic"/>
                <ns1:cs typeface="BIZ UDPGothic"/>
                <ns1:sym typeface="BIZ UDPGothic"/>
              </ns1:rPr>
              <ns1:t>lan includes 10 audience slots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Additional audience slots @</ns1:t>
            </ns1:r>
            <ns1:r>
              <ns1:rPr b="1" i="0" lang="ja-JP" sz="800" u="none" cap="none" strike="noStrike">
                <ns1:solidFill>
                  <ns1:schemeClr val="accent4"/>
                </ns1:solidFill>
                <ns1:latin typeface="BIZ UDPGothic"/>
                <ns1:ea typeface="BIZ UDPGothic"/>
                <ns1:cs typeface="BIZ UDPGothic"/>
                <ns1:sym typeface="BIZ UDPGothic"/>
              </ns1:rPr>
              <ns1:t>10,000 JPY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120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Automatic renewal every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10 audience slots added monthly</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Minimum attendance for a webinar is 30 people</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a webinar with 30 attendees is held in the first month, purchase 20 additional audience slots (@10,000 JPY)</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the number of attendees does not meet the capacity limit, the remaining slots will be carried over to the following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 attendee slots can be purchased for @10,000 JPY.</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applied for one of your company's last three paid seminars registers again for the current seminar, that seminar will not be subject to charges (fan development).</ns1:t>
            </ns1:r>
            <ns1:endParaRPr b="0" i="0" sz="1100" u="none" cap="none" strike="noStrike">
              <ns1:solidFill>
                <ns1:srgbClr val="FF0000"/>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 benefits include providing leads from individuals who downloaded publicly available presentation materials, a branding dashboard, and a trend analysis tool.</ns1:t>
            </ns1:r>
            <ns1:endParaRPr b="0" i="0" sz="11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72" name="Google Shape;1072;p39"/>
          <ns0:cNvGraphicFramePr/>
          <ns0:nvPr/>
        </ns0:nvGraphicFramePr>
        <ns0:xfrm>
          <ns1:off x="4503110" y="4742350"/>
          <ns1:ext cx="3000000" cy="3000000"/>
        </ns0:xfrm>
        <ns1:graphic>
          <ns1:graphicData uri="http://schemas.openxmlformats.org/drawingml/2006/table">
            <ns1:tbl>
              <ns1:tblPr bandRow="1" firstRow="1">
                <ns1:noFill/>
                <ns1:tableStyleId>{432B047E-2240-43DF-AB91-C3AC2A0F5CC9}</ns1:tableStyleId>
              </ns1:tblPr>
              <ns1:tblGrid>
                <ns1:gridCol w="1911900"/>
                <ns1:gridCol w="2402875"/>
                <ns1:gridCol w="1887875"/>
                <ns1:gridCol w="1244650"/>
              </ns1:tblGrid>
              <ns1:tr h="34242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50" u="none" cap="none" strike="noStrike">
                          <ns1:latin typeface="BIZ UDPGothic"/>
                          <ns1:ea typeface="BIZ UDPGothic"/>
                          <ns1:cs typeface="BIZ UDPGothic"/>
                          <ns1:sym typeface="BIZ UDPGothic"/>
                        </ns1:rPr>
                        <ns1:t>Category</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391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Light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and managing webinars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Monthly fee</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120,000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Light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Attracting 30 attendees,</ns1:t>
                      </ns1:r>
                      <ns1:endParaRPr sz="1400" u="none" cap="none" strike="noStrike"/>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When you attract 10 attendees through the monthly membership and 20 through additional slots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rowSpan="3"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Additional participant slots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32,000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977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(tax included)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352,000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cxnSp>
        <ns0:nvCxnSpPr>
          <ns0:cNvPr id="1073" name="Google Shape;1073;p3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74" name="Google Shape;1074;p3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75" name="Google Shape;1075;p3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76" name="Google Shape;1076;p39"/>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77" name="Google Shape;1077;p39"/>
          <ns0:cNvSpPr/>
          <ns0:nvPr/>
        </ns0:nvSpPr>
        <ns0:spPr>
          <ns1:xfrm>
            <ns1:off x="5474771"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8" name="Google Shape;1078;p39"/>
          <ns0:cNvSpPr/>
          <ns0:nvPr/>
        </ns0:nvSpPr>
        <ns0:spPr>
          <ns1:xfrm>
            <ns1:off x="7178787"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9" name="Google Shape;1079;p39"/>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80" name="Google Shape;1080;p39"/>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081" name="Google Shape;1081;p39"/>
          <ns0:cNvSpPr/>
          <ns0:nvPr/>
        </ns0:nvSpPr>
        <ns0:spPr>
          <ns1:xfrm>
            <ns1:off x="228725" y="4714125"/>
            <ns1:ext cx="3920400" cy="17883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700" u="none" cap="none" strike="noStrike">
                <ns1:solidFill>
                  <ns1:schemeClr val="lt1"/>
                </ns1:solidFill>
                <ns1:latin typeface="BIZ UDPGothic"/>
                <ns1:ea typeface="BIZ UDPGothic"/>
                <ns1:cs typeface="BIZ UDPGothic"/>
                <ns1:sym typeface="BIZ UDPGothic"/>
              </ns1:rPr>
              <ns1:t>Those who face challenges in converting seminars into business meetings or wish to enhance their website content and SEO should consider the value set plan detailed later.</ns1:t>
            </ns1:r>
            <ns1:endParaRPr b="0" i="0" sz="1700" u="none" cap="none" strike="noStrike">
              <ns1:solidFill>
                <ns1:schemeClr val="lt1"/>
              </ns1:solidFill>
              <ns1:latin typeface="BIZ UDPGothic"/>
              <ns1:ea typeface="BIZ UDPGothic"/>
              <ns1:cs typeface="BIZ UDPGothic"/>
              <ns1:sym typeface="BIZ UDPGothic"/>
            </ns1:endParaRPr>
          </ns1:p>
        </ns0:txBody>
      </ns0:sp>
      <ns0:sp>
        <ns0:nvSpPr>
          <ns0:cNvPr id="1082" name="Google Shape;1082;p3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83" name="Google Shape;1083;p3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xml><?xml version="1.0" encoding="utf-8"?>
<ns0:sld xmlns:ns0="http://schemas.openxmlformats.org/presentationml/2006/main" xmlns:ns1="http://schemas.openxmlformats.org/drawingml/2006/main">
  <ns0:cSld>
    <ns0:spTree>
      <ns0:nvGrpSpPr>
        <ns0:cNvPr id="132" name="Shape 132"/>
        <ns0:cNvGrpSpPr/>
        <ns0:nvPr/>
      </ns0:nvGrpSpPr>
      <ns0:grpSpPr>
        <ns1:xfrm>
          <ns1:off x="0" y="0"/>
          <ns1:ext cx="0" cy="0"/>
          <ns1:chOff x="0" y="0"/>
          <ns1:chExt cx="0" cy="0"/>
        </ns1:xfrm>
      </ns0:grpSpPr>
      <ns0:cxnSp>
        <ns0:nvCxnSpPr>
          <ns0:cNvPr id="133" name="Google Shape;133;p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34" name="Google Shape;134;p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35" name="Google Shape;135;p4"/>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36" name="Google Shape;136;p4"/>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37" name="Google Shape;137;p4"/>
          <ns0:cNvSpPr txBox="1"/>
          <ns0:nvPr/>
        </ns0:nvSpPr>
        <ns0:spPr>
          <ns1:xfrm>
            <ns1:off x="525996" y="874427"/>
            <ns1:ext cx="11284500" cy="256989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About the products you want to introduce in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・Which product or service?</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・Who is the intended target (who do you want to invite to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・Industry, company size, department, position,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Majisemi's areas of expertise are "IT departments, DX departments, security departments across all industries, and production/manufacturing departments in factories"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・What are the competing products?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・What are the strengths and differentiation points compared to competing products?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38" name="Google Shape;138;p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39" name="Google Shape;139;p4"/>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0.xml><?xml version="1.0" encoding="utf-8"?>
<ns0:sld xmlns:ns0="http://schemas.openxmlformats.org/presentationml/2006/main" xmlns:ns1="http://schemas.openxmlformats.org/drawingml/2006/main">
  <ns0:cSld>
    <ns0:spTree>
      <ns0:nvGrpSpPr>
        <ns0:cNvPr id="1087" name="Shape 1087"/>
        <ns0:cNvGrpSpPr/>
        <ns0:nvPr/>
      </ns0:nvGrpSpPr>
      <ns0:grpSpPr>
        <ns1:xfrm>
          <ns1:off x="0" y="0"/>
          <ns1:ext cx="0" cy="0"/>
          <ns1:chOff x="0" y="0"/>
          <ns1:chExt cx="0" cy="0"/>
        </ns1:xfrm>
      </ns0:grpSpPr>
      <ns0:sp>
        <ns0:nvSpPr>
          <ns0:cNvPr id="1088" name="Google Shape;1088;p40"/>
          <ns0:cNvSpPr/>
          <ns0:nvPr/>
        </ns0:nvSpPr>
        <ns0:spPr>
          <ns1:xfrm>
            <ns1:off x="9936816" y="139130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89" name="Google Shape;1089;p40"/>
          <ns0:cNvSpPr/>
          <ns0:nvPr/>
        </ns0:nvSpPr>
        <ns0:spPr>
          <ns1:xfrm>
            <ns1:off x="1804159"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0" name="Google Shape;1090;p40"/>
          <ns0:cNvSpPr txBox="1"/>
          <ns0:nvPr/>
        </ns0:nvSpPr>
        <ns0:spPr>
          <ns1:xfrm>
            <ns1:off x="1800179" y="138966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1" name="Google Shape;1091;p40"/>
          <ns0:cNvSpPr/>
          <ns0:nvPr/>
        </ns0:nvSpPr>
        <ns0:spPr>
          <ns1:xfrm>
            <ns1:off x="4496634"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2" name="Google Shape;1092;p40"/>
          <ns0:cNvSpPr/>
          <ns0:nvPr/>
        </ns0:nvSpPr>
        <ns0:spPr>
          <ns1:xfrm>
            <ns1:off x="5405415" y="1389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3" name="Google Shape;1093;p40"/>
          <ns0:cNvSpPr txBox="1"/>
          <ns0:nvPr/>
        </ns0:nvSpPr>
        <ns0:spPr>
          <ns1:xfrm>
            <ns1:off x="5439647" y="1377434"/>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4" name="Google Shape;1094;p40"/>
          <ns0:cNvSpPr txBox="1"/>
          <ns0:nvPr/>
        </ns0:nvSpPr>
        <ns0:spPr>
          <ns1:xfrm>
            <ns1:off x="4496676" y="1381497"/>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graphicFrame>
        <ns0:nvGraphicFramePr>
          <ns0:cNvPr id="1095" name="Google Shape;1095;p40"/>
          <ns0:cNvGraphicFramePr/>
          <ns0:nvPr/>
        </ns0:nvGraphicFramePr>
        <ns0:xfrm>
          <ns1:off x="480825" y="1824195"/>
          <ns1:ext cx="3000000" cy="3000000"/>
        </ns0:xfrm>
        <ns1:graphic>
          <ns1:graphicData uri="http://schemas.openxmlformats.org/drawingml/2006/table">
            <ns1:tbl>
              <ns1:tblPr>
                <ns1:noFill/>
                <ns1:tableStyleId>{3467832D-9DE1-49CC-B827-7DFF1556ED4D}</ns1:tableStyleId>
              </ns1:tblPr>
              <ns1:tblGrid>
                <ns1:gridCol w="1244050"/>
                <ns1:gridCol w="946400"/>
                <ns1:gridCol w="877375"/>
                <ns1:gridCol w="897100"/>
                <ns1:gridCol w="946400"/>
                <ns1:gridCol w="867525"/>
                <ns1:gridCol w="926675"/>
                <ns1:gridCol w="857675"/>
                <ns1:gridCol w="887250"/>
                <ns1:gridCol w="939450"/>
                <ns1:gridCol w="939450"/>
                <ns1:gridCol w="939450"/>
              </ns1:tblGrid>
              <ns1:tr h="338875">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January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February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March</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April</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June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July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August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September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October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November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Beginning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Monthly fee 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Target capacity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Attendance record</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48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620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Consumption of attendee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End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096" name="Google Shape;1096;p40"/>
          <ns0:cNvSpPr/>
          <ns0:nvPr/>
        </ns0:nvSpPr>
        <ns0:spPr>
          <ns1:xfrm>
            <ns1:off x="1719350" y="180770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7" name="Google Shape;1097;p40"/>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98" name="Google Shape;1098;p40"/>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99" name="Google Shape;1099;p40"/>
          <ns0:cNvSpPr/>
          <ns0:nvPr/>
        </ns0:nvSpPr>
        <ns0:spPr>
          <ns1:xfrm>
            <ns1:off x="5473920" y="227019"/>
            <ns1:ext cx="19299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billing pattern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00" name="Google Shape;1100;p40"/>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01" name="Google Shape;1101;p40"/>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02" name="Google Shape;1102;p40"/>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03" name="Google Shape;1103;p40"/>
          <ns0:cNvSpPr/>
          <ns0:nvPr/>
        </ns0:nvSpPr>
        <ns0:spPr>
          <ns1:xfrm>
            <ns1:off x="4426475" y="180535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104" name="Google Shape;1104;p40"/>
          <ns0:cNvGrpSpPr/>
          <ns0:nvPr/>
        </ns0:nvGrpSpPr>
        <ns0:grpSpPr>
          <ns1:xfrm>
            <ns1:off x="634256" y="1368535"/>
            <ns1:ext cx="1509300" cy="959400"/>
            <ns1:chOff x="2268840" y="1368535"/>
            <ns1:chExt cx="1509300" cy="959400"/>
          </ns1:xfrm>
        </ns0:grpSpPr>
        <ns0:sp>
          <ns0:nvSpPr>
            <ns0:cNvPr id="1105" name="Google Shape;1105;p40"/>
            <ns0:cNvSpPr/>
            <ns0:nvPr/>
          </ns0:nvSpPr>
          <ns0:spPr>
            <ns1:xfrm>
              <ns1:off x="2268840" y="1368535"/>
              <ns1:ext cx="938400" cy="4818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Add 10 attendee slots each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06" name="Google Shape;1106;p40"/>
            <ns0:cNvCxnSpPr>
              <ns1:stCxn id="1105" idx="3"/>
            </ns0:cNvCxnSpPr>
            <ns0:nvPr/>
          </ns0:nvCxnSpPr>
          <ns0:spPr>
            <ns1:xfrm>
              <ns1:off x="3207240" y="1609435"/>
              <ns1:ext cx="570900" cy="7185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07" name="Google Shape;1107;p40"/>
          <ns0:cNvGrpSpPr/>
          <ns0:nvPr/>
        </ns0:nvGrpSpPr>
        <ns0:grpSpPr>
          <ns1:xfrm>
            <ns1:off x="2265300" y="3856175"/>
            <ns1:ext cx="1912800" cy="916350"/>
            <ns1:chOff x="3871553" y="1403026"/>
            <ns1:chExt cx="1912800" cy="916350"/>
          </ns1:xfrm>
        </ns0:grpSpPr>
        <ns0:sp>
          <ns0:nvSpPr>
            <ns0:cNvPr id="1108" name="Google Shape;1108;p40"/>
            <ns0:cNvSpPr/>
            <ns0:nvPr/>
          </ns0:nvSpPr>
          <ns0:spPr>
            <ns1:xfrm>
              <ns1:off x="4513553" y="1799476"/>
              <ns1:ext cx="1270800" cy="5199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with 30 attendees from the first month are OK</ns1:t>
              </ns1:r>
              <ns1:endParaRPr b="0" i="0" sz="1100" u="none" cap="none" strike="noStrike">
                <ns1:solidFill>
                  <ns1:srgbClr val="FF0066"/>
                </ns1:solidFill>
                <ns1:latin typeface="BIZ UDPGothic"/>
                <ns1:ea typeface="BIZ UDPGothic"/>
                <ns1:cs typeface="BIZ UDPGothic"/>
                <ns1:sym typeface="BIZ UDPGothic"/>
              </ns1:endParaRPr>
            </ns1:p>
          </ns0:txBody>
        </ns0:sp>
        <ns0:cxnSp>
          <ns0:nvCxnSpPr>
            <ns0:cNvPr id="1109" name="Google Shape;1109;p40"/>
            <ns0:cNvCxnSpPr>
              <ns1:stCxn id="1108" idx="1"/>
            </ns0:cNvCxnSpPr>
            <ns0:nvPr/>
          </ns0:nvCxnSpPr>
          <ns0:spPr>
            <ns1:xfrm rot="10800000">
              <ns1:off x="3871553" y="1403026"/>
              <ns1:ext cx="642000" cy="6564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10" name="Google Shape;1110;p40"/>
          <ns0:cNvGrpSpPr/>
          <ns0:nvPr/>
        </ns0:nvGrpSpPr>
        <ns0:grpSpPr>
          <ns1:xfrm>
            <ns1:off x="3053840" y="3376334"/>
            <ns1:ext cx="1843800" cy="708300"/>
            <ns1:chOff x="2115114" y="1368535"/>
            <ns1:chExt cx="1843800" cy="708300"/>
          </ns1:xfrm>
        </ns0:grpSpPr>
        <ns0:sp>
          <ns0:nvSpPr>
            <ns0:cNvPr id="1111" name="Google Shape;1111;p40"/>
            <ns0:cNvSpPr/>
            <ns0:nvPr/>
          </ns0:nvSpPr>
          <ns0:spPr>
            <ns1:xfrm>
              <ns1:off x="2115114" y="1368535"/>
              <ns1:ext cx="10920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 target attendance is 30 or more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2" name="Google Shape;1112;p40"/>
            <ns0:cNvCxnSpPr>
              <ns1:stCxn id="1111" idx="3"/>
            </ns0:cNvCxnSpPr>
            <ns0:nvPr/>
          </ns0:nvCxnSpPr>
          <ns0:spPr>
            <ns1:xfrm flipH="1" rot="10800000">
              <ns1:off x="3207114" y="1701385"/>
              <ns1:ext cx="751800" cy="213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3" name="Google Shape;1113;p40"/>
          <ns0:cNvSpPr/>
          <ns0:nvPr/>
        </ns0:nvSpPr>
        <ns0:spPr>
          <ns1:xfrm>
            <ns1:off x="5864149" y="244641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14" name="Google Shape;1114;p40"/>
          <ns0:cNvGrpSpPr/>
          <ns0:nvPr/>
        </ns0:nvGrpSpPr>
        <ns0:grpSpPr>
          <ns1:xfrm>
            <ns1:off x="3449632" y="5131625"/>
            <ns1:ext cx="1637645" cy="1354350"/>
            <ns1:chOff x="2010859" y="955535"/>
            <ns1:chExt cx="1600200" cy="1354350"/>
          </ns1:xfrm>
        </ns0:grpSpPr>
        <ns0:sp>
          <ns0:nvSpPr>
            <ns0:cNvPr id="1115" name="Google Shape;1115;p40"/>
            <ns0:cNvSpPr/>
            <ns0:nvPr/>
          </ns0:nvSpPr>
          <ns0:spPr>
            <ns1:xfrm>
              <ns1:off x="2010859" y="1601585"/>
              <ns1:ext cx="11964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carry over any shortfall to the next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6" name="Google Shape;1116;p40"/>
            <ns0:cNvCxnSpPr>
              <ns1:stCxn id="1115" idx="3"/>
            </ns0:cNvCxnSpPr>
            <ns0:nvPr/>
          </ns0:nvCxnSpPr>
          <ns0:spPr>
            <ns1:xfrm flipH="1" rot="10800000">
              <ns1:off x="3207259" y="955535"/>
              <ns1:ext cx="403800" cy="1000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7" name="Google Shape;1117;p40"/>
          <ns0:cNvSpPr/>
          <ns0:nvPr/>
        </ns0:nvSpPr>
        <ns0:spPr>
          <ns1:xfrm>
            <ns1:off x="5854316" y="5626254"/>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118" name="Google Shape;1118;p40"/>
          <ns0:cNvSpPr/>
          <ns0:nvPr/>
        </ns0:nvSpPr>
        <ns0:spPr>
          <ns1:xfrm>
            <ns1:off x="6386263" y="1341417"/>
            <ns1:ext cx="3456300" cy="4356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can be held anytime (or not at all)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 target attendance is 30 or more, and for re-broadcasts, 10 or more)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19" name="Google Shape;1119;p40"/>
          <ns0:cNvSpPr/>
          <ns0:nvPr/>
        </ns0:nvSpPr>
        <ns0:spPr>
          <ns1:xfrm>
            <ns1:off x="5340800" y="1805975"/>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20" name="Google Shape;1120;p40"/>
          <ns0:cNvSpPr/>
          <ns0:nvPr/>
        </ns0:nvSpPr>
        <ns0:spPr>
          <ns1:xfrm>
            <ns1:off x="5075850" y="491685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21" name="Google Shape;1121;p40"/>
          <ns0:cNvGrpSpPr/>
          <ns0:nvPr/>
        </ns0:nvGrpSpPr>
        <ns0:grpSpPr>
          <ns1:xfrm>
            <ns1:off x="6079178" y="3780060"/>
            <ns1:ext cx="2168400" cy="639000"/>
            <ns1:chOff x="1449413" y="1368535"/>
            <ns1:chExt cx="2168400" cy="639000"/>
          </ns1:xfrm>
        </ns0:grpSpPr>
        <ns0:sp>
          <ns0:nvSpPr>
            <ns0:cNvPr id="1122" name="Google Shape;1122;p40"/>
            <ns0:cNvSpPr/>
            <ns0:nvPr/>
          </ns0:nvSpPr>
          <ns0:spPr>
            <ns1:xfrm>
              <ns1:off x="2115113" y="1368535"/>
              <ns1:ext cx="1502700" cy="6390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Hosting for 50 or 100 attendees is also OK</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3" name="Google Shape;1123;p40"/>
            <ns0:cNvCxnSpPr>
              <ns1:stCxn id="1122" idx="1"/>
            </ns0:cNvCxnSpPr>
            <ns0:nvPr/>
          </ns0:nvCxnSpPr>
          <ns0:spPr>
            <ns1:xfrm rot="10800000">
              <ns1:off x="1449413" y="1440235"/>
              <ns1:ext cx="665700" cy="2478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cxnSp>
        <ns0:nvCxnSpPr>
          <ns0:cNvPr id="1124" name="Google Shape;1124;p40"/>
          <ns0:cNvCxnSpPr>
            <ns1:stCxn id="1120" idx="6"/>
            <ns1:endCxn id="1113" idx="2"/>
          </ns0:cNvCxnSpPr>
          <ns0:nvPr/>
        </ns0:nvCxnSpPr>
        <ns0:spPr>
          <ns1:xfrm flipH="1" rot="10800000">
            <ns1:off x="5438550" y="2628900"/>
            <ns1:ext cx="425700" cy="2470500"/>
          </ns1:xfrm>
          <ns1:prstGeom prst="curvedConnector3">
            <ns1:avLst>
              <ns1:gd fmla="val 49988" name="adj1"/>
            </ns1:avLst>
          </ns1:prstGeom>
          <ns1:noFill/>
          <ns1:ln cap="flat" cmpd="sng" w="25400">
            <ns1:solidFill>
              <ns1:srgbClr val="FF0066"/>
            </ns1:solidFill>
            <ns1:prstDash val="solid"/>
            <ns1:round/>
            <ns1:headEnd len="sm" w="sm" type="none"/>
            <ns1:tailEnd len="lg" w="lg" type="stealth"/>
          </ns1:ln>
        </ns0:spPr>
      </ns0:cxnSp>
      <ns0:grpSp>
        <ns0:nvGrpSpPr>
          <ns0:cNvPr id="1125" name="Google Shape;1125;p40"/>
          <ns0:cNvGrpSpPr/>
          <ns0:nvPr/>
        </ns0:nvGrpSpPr>
        <ns0:grpSpPr>
          <ns1:xfrm>
            <ns1:off x="6182215" y="5762317"/>
            <ns1:ext cx="2637900" cy="580027"/>
            <ns1:chOff x="1695559" y="1368535"/>
            <ns1:chExt cx="2637900" cy="708300"/>
          </ns1:xfrm>
        </ns0:grpSpPr>
        <ns0:sp>
          <ns0:nvSpPr>
            <ns0:cNvPr id="1126" name="Google Shape;1126;p40"/>
            <ns0:cNvSpPr/>
            <ns0:nvPr/>
          </ns0:nvSpPr>
          <ns0:spPr>
            <ns1:xfrm>
              <ns1:off x="2010859" y="1368535"/>
              <ns1:ext cx="23226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Shortfalls will be billed at @10,000 JPY each</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There will be no more attendees than the target capacity</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7" name="Google Shape;1127;p40"/>
            <ns0:cNvCxnSpPr>
              <ns1:stCxn id="1126" idx="1"/>
            </ns0:cNvCxnSpPr>
            <ns0:nvPr/>
          </ns0:nvCxnSpPr>
          <ns0:spPr>
            <ns1:xfrm rot="10800000">
              <ns1:off x="1695559" y="1424485"/>
              <ns1:ext cx="315300" cy="298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28" name="Google Shape;1128;p40"/>
          <ns0:cNvSpPr txBox="1"/>
          <ns0:nvPr/>
        </ns0:nvSpPr>
        <ns0:spPr>
          <ns1:xfrm>
            <ns1:off x="9954823" y="136122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29" name="Google Shape;1129;p40"/>
          <ns0:cNvSpPr/>
          <ns0:nvPr/>
        </ns0:nvSpPr>
        <ns0:spPr>
          <ns1:xfrm>
            <ns1:off x="9849725" y="1781700"/>
            <ns1:ext cx="938400" cy="46176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30" name="Google Shape;1130;p40"/>
          <ns0:cNvSpPr txBox="1"/>
          <ns0:nvPr/>
        </ns0:nvSpPr>
        <ns0:spPr>
          <ns1:xfrm>
            <ns1:off x="292432" y="831765"/>
            <ns1:ext cx="8505600" cy="461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chemeClr val="accent4"/>
              </ns1:buClr>
              <ns1:buSzPts val="19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Example of hosting and billing for a webinar with Majisemi Club</ns1:t>
            </ns1:r>
            <ns1:endParaRPr b="0" i="0" sz="2800" u="none" cap="none" strike="noStrike">
              <ns1:solidFill>
                <ns1:srgbClr val="000000"/>
              </ns1:solidFill>
              <ns1:latin typeface="BIZ UDPGothic"/>
              <ns1:ea typeface="BIZ UDPGothic"/>
              <ns1:cs typeface="BIZ UDPGothic"/>
              <ns1:sym typeface="BIZ UDPGothic"/>
            </ns1:endParaRPr>
          </ns1:p>
        </ns0:txBody>
      </ns0:sp>
      <ns0:sp>
        <ns0:nvSpPr>
          <ns0:cNvPr id="1131" name="Google Shape;1131;p40"/>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32" name="Google Shape;1132;p40"/>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1.xml><?xml version="1.0" encoding="utf-8"?>
<ns0:sld xmlns:ns0="http://schemas.openxmlformats.org/presentationml/2006/main" xmlns:ns1="http://schemas.openxmlformats.org/drawingml/2006/main" xmlns:ns2="http://schemas.openxmlformats.org/officeDocument/2006/relationships">
  <ns0:cSld>
    <ns0:spTree>
      <ns0:nvGrpSpPr>
        <ns0:cNvPr id="1136" name="Shape 1136"/>
        <ns0:cNvGrpSpPr/>
        <ns0:nvPr/>
      </ns0:nvGrpSpPr>
      <ns0:grpSpPr>
        <ns1:xfrm>
          <ns1:off x="0" y="0"/>
          <ns1:ext cx="0" cy="0"/>
          <ns1:chOff x="0" y="0"/>
          <ns1:chExt cx="0" cy="0"/>
        </ns1:xfrm>
      </ns0:grpSpPr>
      <ns0:sp>
        <ns0:nvSpPr>
          <ns0:cNvPr id="1137" name="Google Shape;1137;p41"/>
          <ns0:cNvSpPr/>
          <ns0:nvPr/>
        </ns0:nvSpPr>
        <ns0:spPr>
          <ns1:xfrm rot="-5400000">
            <ns1:off x="704215" y="514095"/>
            <ns1:ext cx="34401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pic>
        <ns0:nvPicPr>
          <ns0:cNvPr descr="図形, 背景パターン&#10;&#10;自動的に生成された説明" id="1138" name="Google Shape;1138;p41"/>
          <ns0:cNvPicPr preferRelativeResize="0"/>
          <ns0:nvPr/>
        </ns0:nvPicPr>
        <ns0:blipFill rotWithShape="1">
          <ns1:blip ns2:embed="rId3">
            <ns1:alphaModFix/>
          </ns1:blip>
          <ns1:srcRect b="0" l="0" r="0" t="0"/>
          <ns1:stretch/>
        </ns0:blipFill>
        <ns0:spPr>
          <ns1:xfrm>
            <ns1:off x="618715" y="4493312"/>
            <ns1:ext cx="3416595" cy="2181623"/>
          </ns1:xfrm>
          <ns1:prstGeom prst="rect">
            <ns1:avLst/>
          </ns1:prstGeom>
          <ns1:noFill/>
          <ns1:ln>
            <ns1:noFill/>
          </ns1:ln>
        </ns0:spPr>
      </ns0:pic>
      <ns0:sp>
        <ns0:nvSpPr>
          <ns0:cNvPr id="1139" name="Google Shape;1139;p41"/>
          <ns0:cNvSpPr/>
          <ns0:nvPr/>
        </ns0:nvSpPr>
        <ns0:spPr>
          <ns1:xfrm>
            <ns1:off x="221197" y="988391"/>
            <ns1:ext cx="11729100" cy="34401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40" name="Google Shape;1140;p41"/>
          <ns0:cNvSpPr txBox="1"/>
          <ns0:nvPr/>
        </ns0:nvSpPr>
        <ns0:spPr>
          <ns1:xfrm>
            <ns1:off x="4742732" y="2660598"/>
            <ns1:ext cx="7327800" cy="1809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To accurately track attendance, we will prepare the registration page and provide the list to your company.</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Registration will stop once capacity is reached.</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*For privacy reasons, the list will be delivered directly to the seminar organizer.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※Non-attendees (advance cancellations, same-day cancellations) are also counted in the number of attendees.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contract is automatically renewed every three months, and this will continue.</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※No refund for unused audience slots upon cancellation. Rejoining Majisemi Club is not allowed for one year after cancellation.</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To withdraw, please contact us via email by the end of the month prior to the withdrawal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We may not be able to offer a guarantee for business meetings.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※Benefits are subject to change.</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141" name="Google Shape;1141;p41"/>
          <ns0:cNvSpPr txBox="1"/>
          <ns0:nvPr/>
        </ns0:nvSpPr>
        <ns0:spPr>
          <ns1:xfrm>
            <ns1:off x="4765183" y="1190514"/>
            <ns1:ext cx="7327800" cy="14409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This is a plan that automatically renews every three months. It guarantees 30 attendees and 3 business meetings (appointments).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We will handle the planning, attracting attendees, managing the day of the seminar, and sending materials to participants on the day.</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Majifolo is included in the fee.</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If the initial seminar does not meet 30 attendees and 3 cases, it will be carried over to that quarter or the next quarter,</ns1:t>
            </ns1:r>
            <ns1:endParaRPr b="0" i="0" sz="13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300"/>
              <ns1:buFont typeface="Arial"/>
              <ns1:buNone/>
            </ns1:pPr>
            <ns1:r>
              <ns1:rPr b="0" i="0" lang="ja-JP" sz="1300" u="none" cap="none" strike="noStrike">
                <ns1:solidFill>
                  <ns1:schemeClr val="accent4"/>
                </ns1:solidFill>
                <ns1:latin typeface="BIZ UDPGothic"/>
                <ns1:ea typeface="BIZ UDPGothic"/>
                <ns1:cs typeface="BIZ UDPGothic"/>
                <ns1:sym typeface="BIZ UDPGothic"/>
              </ns1:rPr>
              <ns1:t>      or we will hold an additional seminar. (The goal is to achieve success on the first attempt)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42" name="Google Shape;1142;p41"/>
          <ns0:cNvSpPr txBox="1"/>
          <ns0:nvPr/>
        </ns0:nvSpPr>
        <ns0:spPr>
          <ns1:xfrm>
            <ns1:off x="357465" y="1080289"/>
            <ns1:ext cx="4222200" cy="2989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600,000 JPY every three</ns1:t>
            </ns1:r>
            <ns1:r>
              <ns1:rPr b="1" i="0" lang="ja-JP" sz="800" u="none" cap="none" strike="noStrike">
                <ns1:solidFill>
                  <ns1:schemeClr val="accent4"/>
                </ns1:solidFill>
                <ns1:latin typeface="BIZ UDPGothic"/>
                <ns1:ea typeface="BIZ UDPGothic"/>
                <ns1:cs typeface="BIZ UDPGothic"/>
                <ns1:sym typeface="BIZ UDPGothic"/>
              </ns1:rPr>
              <ns1:t> months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Contract is automatically renewed every three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Guarantees 30 attendees and 3 business meetings every three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Majifolo is provided for free</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targets are not met, the shortfall will be carried over to future seminars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more than 31 additional participants, 13,500 JPY per registration</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applied for one of your company's last three paid seminars registers again for the current seminar, that seminar will not be subject to charges (fan development).</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 benefits include providing leads from individuals who downloaded publicly available presentation materials, a branding dashboard, and a trend analysis tool.</ns1:t>
            </ns1:r>
            <ns1:endParaRPr b="0" i="0" sz="1400" u="none" cap="none" strike="noStrike">
              <ns1:solidFill>
                <ns1:srgbClr val="000000"/>
              </ns1:solidFill>
              <ns1:latin typeface="Arial"/>
              <ns1:ea typeface="Arial"/>
              <ns1:cs typeface="Arial"/>
              <ns1:sym typeface="Arial"/>
            </ns1:endParaRPr>
          </ns1:p>
          <ns1:p>
            <ns1:pPr indent="-101600" lvl="0" marL="171450" marR="0" rtl="0" algn="l">
              <ns1:lnSpc>
                <ns1:spcPct val="120000"/>
              </ns1:lnSpc>
              <ns1:spcBef>
                <ns1:spcPts val="0"/>
              </ns1:spcBef>
              <ns1:spcAft>
                <ns1:spcPts val="0"/>
              </ns1:spcAft>
              <ns1:buClr>
                <ns1:srgbClr val="FF0000"/>
              </ns1:buClr>
              <ns1:buSzPts val="1100"/>
              <ns1:buFont typeface="BIZ UDPGothic"/>
              <ns1:buNone/>
            </ns1:pPr>
            <ns1:r>
              <ns1:t/>
            </ns1:r>
            <ns1:endParaRPr b="0" i="0" sz="1100" u="none" cap="none" strike="noStrike">
              <ns1:solidFill>
                <ns1:srgbClr val="FF0000"/>
              </ns1:solidFill>
              <ns1:latin typeface="BIZ UDPGothic"/>
              <ns1:ea typeface="BIZ UDPGothic"/>
              <ns1:cs typeface="BIZ UDPGothic"/>
              <ns1:sym typeface="BIZ UDPGothic"/>
            </ns1:endParaRPr>
          </ns1:p>
        </ns0:txBody>
      </ns0:sp>
      <ns0:graphicFrame>
        <ns0:nvGraphicFramePr>
          <ns0:cNvPr id="1143" name="Google Shape;1143;p41"/>
          <ns0:cNvGraphicFramePr/>
          <ns0:nvPr/>
        </ns0:nvGraphicFramePr>
        <ns0:xfrm>
          <ns1:off x="4691066" y="4542515"/>
          <ns1:ext cx="3000000" cy="3000000"/>
        </ns0:xfrm>
        <ns1:graphic>
          <ns1:graphicData uri="http://schemas.openxmlformats.org/drawingml/2006/table">
            <ns1:tbl>
              <ns1:tblPr>
                <ns1:noFill/>
                <ns1:tableStyleId>{3467832D-9DE1-49CC-B827-7DFF1556ED4D}</ns1:tableStyleId>
              </ns1:tblPr>
              <ns1:tblGrid>
                <ns1:gridCol w="1844075"/>
                <ns1:gridCol w="2317650"/>
                <ns1:gridCol w="590300"/>
                <ns1:gridCol w="1230625"/>
                <ns1:gridCol w="1200500"/>
              </ns1:tblGrid>
              <ns1:tr h="282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3225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event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and managing webinars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7150">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Majifolo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Appointment setting via phone and email for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62175">
                <ns1:tc vMerge="1"/>
                <ns1:tc>
                  <ns1:txBody>
                    <ns1:bodyPr/>
                    <ns1:lstStyle/>
                    <ns1:p>
                      <ns1:pPr indent="0" lvl="0" marL="0" marR="0" rtl="0" algn="ctr">
                        <ns1:lnSpc>
                          <ns1:spcPct val="100000"/>
                        </ns1:lnSpc>
                        <ns1:spcBef>
                          <ns1:spcPts val="0"/>
                        </ns1:spcBef>
                        <ns1:spcAft>
                          <ns1:spcPts val="0"/>
                        </ns1:spcAft>
                        <ns1:buClr>
                          <ns1:srgbClr val="FF505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All guaranteed meetings with Majisemi Club are free of charge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-3,500</ns1:t>
                      </ns1:r>
                      <ns1:endParaRPr sz="1000" u="none" cap="none" strike="noStrike">
                        <ns1:solidFill>
                          <ns1:srgbClr val="FF505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Meeting Guarantee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30 participants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026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(tax included)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660,000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1144" name="Google Shape;1144;p41"/>
          <ns0:cNvSpPr txBox="1"/>
          <ns0:nvPr/>
        </ns0:nvSpPr>
        <ns0:spPr>
          <ns1:xfrm>
            <ns1:off x="274431" y="5194819"/>
            <ns1:ext cx="4080000" cy="5862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Guarantee for gathering attendees and meetings!</ns1:t>
            </ns1:r>
            <ns1:endParaRPr b="1" i="0" sz="2800" u="none" cap="none" strike="noStrike">
              <ns1:solidFill>
                <ns1:schemeClr val="accent4"/>
              </ns1:solidFill>
              <ns1:latin typeface="BIZ UDPGothic"/>
              <ns1:ea typeface="BIZ UDPGothic"/>
              <ns1:cs typeface="BIZ UDPGothic"/>
              <ns1:sym typeface="BIZ UDPGothic"/>
            </ns1:endParaRPr>
          </ns1:p>
        </ns0:txBody>
      </ns0:sp>
      <ns0:cxnSp>
        <ns0:nvCxnSpPr>
          <ns0:cNvPr id="1145" name="Google Shape;1145;p41"/>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146" name="Google Shape;1146;p41"/>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147" name="Google Shape;1147;p41"/>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48" name="Google Shape;1148;p41"/>
          <ns0:cNvSpPr txBox="1"/>
          <ns0:nvPr>
            <ns0:ph idx="12" type="sldNum"/>
          </ns0:nvPr>
        </ns0:nvSpPr>
        <ns0:spPr>
          <ns1:xfrm>
            <ns1:off x="9448800" y="6492875"/>
            <ns1:ext cx="27432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ns1:t>‹#›</ns1:t>
            </ns1:fld>
            <ns1:endParaRPr/>
          </ns1:p>
        </ns0:txBody>
      </ns0:sp>
      <ns0:sp>
        <ns0:nvSpPr>
          <ns0:cNvPr id="1149" name="Google Shape;1149;p41"/>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50" name="Google Shape;1150;p41"/>
          <ns0:cNvSpPr/>
          <ns0:nvPr/>
        </ns0:nvSpPr>
        <ns0:spPr>
          <ns1:xfrm>
            <ns1:off x="5796107"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1" name="Google Shape;1151;p41"/>
          <ns0:cNvSpPr/>
          <ns0:nvPr/>
        </ns0:nvSpPr>
        <ns0:spPr>
          <ns1:xfrm>
            <ns1:off x="7500123"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2" name="Google Shape;1152;p41"/>
          <ns0:cNvSpPr/>
          <ns0:nvPr/>
        </ns0:nvSpPr>
        <ns0:spPr>
          <ns1:xfrm>
            <ns1:off x="2856621" y="227019"/>
            <ns1:ext cx="2856900" cy="461100"/>
          </ns1:xfrm>
          <ns1:prstGeom prst="roundRect">
            <ns1:avLst>
              <ns1:gd fmla="val 16667" name="adj"/>
            </ns1:avLst>
          </ns1:prstGeom>
          <ns1:solidFill>
            <ns1:srgbClr val="7030A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Business Negotiation Guarantee</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53" name="Google Shape;1153;p41"/>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©2018-2023 MAJISEMI Inc.</ns1:t>
            </ns1:r>
            <ns1:endParaRPr b="0" i="0" sz="1000" u="none" cap="none" strike="noStrike">
              <ns1:solidFill>
                <ns1:srgbClr val="D8D8D8"/>
              </ns1:solidFill>
              <ns1:latin typeface="Arial"/>
              <ns1:ea typeface="Arial"/>
              <ns1:cs typeface="Arial"/>
              <ns1:sym typeface="Arial"/>
            </ns1:endParaRPr>
          </ns1:p>
        </ns0:txBody>
      </ns0:sp>
      <ns0:sp>
        <ns0:nvSpPr>
          <ns0:cNvPr id="1154" name="Google Shape;1154;p41"/>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42.xml><?xml version="1.0" encoding="utf-8"?>
<ns0:sld xmlns:ns0="http://schemas.openxmlformats.org/presentationml/2006/main" xmlns:ns1="http://schemas.openxmlformats.org/drawingml/2006/main">
  <ns0:cSld>
    <ns0:spTree>
      <ns0:nvGrpSpPr>
        <ns0:cNvPr id="1158" name="Shape 1158"/>
        <ns0:cNvGrpSpPr/>
        <ns0:nvPr/>
      </ns0:nvGrpSpPr>
      <ns0:grpSpPr>
        <ns1:xfrm>
          <ns1:off x="0" y="0"/>
          <ns1:ext cx="0" cy="0"/>
          <ns1:chOff x="0" y="0"/>
          <ns1:chExt cx="0" cy="0"/>
        </ns1:xfrm>
      </ns0:grpSpPr>
      <ns0:sp>
        <ns0:nvSpPr>
          <ns0:cNvPr id="1159" name="Google Shape;1159;p42"/>
          <ns0:cNvSpPr/>
          <ns0:nvPr/>
        </ns0:nvSpPr>
        <ns0:spPr>
          <ns1:xfrm>
            <ns1:off x="4704722" y="924664"/>
            <ns1:ext cx="3391313" cy="432000"/>
          </ns1:xfrm>
          <ns1:prstGeom prst="rect">
            <ns1:avLst/>
          </ns1:prstGeom>
          <ns1:solidFill>
            <ns1:srgbClr val="FF0066"/>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600" u="none" cap="none" strike="noStrike">
                <ns1:solidFill>
                  <ns1:schemeClr val="lt1"/>
                </ns1:solidFill>
                <ns1:latin typeface="BIZ UDPGothic"/>
                <ns1:ea typeface="BIZ UDPGothic"/>
                <ns1:cs typeface="BIZ UDPGothic"/>
                <ns1:sym typeface="BIZ UDPGothic"/>
              </ns1:rPr>
              <ns1:t>Recommended</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60" name="Google Shape;1160;p42"/>
          <ns0:cNvGraphicFramePr/>
          <ns0:nvPr/>
        </ns0:nvGraphicFramePr>
        <ns0:xfrm>
          <ns1:off x="609641" y="1293472"/>
          <ns1:ext cx="3000000" cy="3000000"/>
        </ns0:xfrm>
        <ns1:graphic>
          <ns1:graphicData uri="http://schemas.openxmlformats.org/drawingml/2006/table">
            <ns1:tbl>
              <ns1:tblPr bandRow="1" firstRow="1">
                <ns1:noFill/>
                <ns1:tableStyleId>{36977B20-A630-4A1D-81F4-7C21FFB1FC08}</ns1:tableStyleId>
              </ns1:tblPr>
              <ns1:tblGrid>
                <ns1:gridCol w="422300"/>
                <ns1:gridCol w="1977450"/>
                <ns1:gridCol w="1695275"/>
                <ns1:gridCol w="1781400"/>
                <ns1:gridCol w="1609150"/>
                <ns1:gridCol w="1695275"/>
                <ns1:gridCol w="1695275"/>
              </ns1:tblGrid>
              <ns1:tr h="1062175">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t/>
                      </ns1:r>
                      <ns1:endParaRPr sz="15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tcPr>
                </ns1:tc>
                <ns1:tc hMerge="1"/>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Light</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92D050"/>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Silver</ns1:t>
                      </ns1:r>
                      <ns1:endParaRPr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sz="10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6C93EA"/>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Gold</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DAA03"/>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Platinum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D840D1"/>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Premium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AEABAB"/>
                    </ns1:solidFill>
                  </ns1:tcPr>
                </ns1:tc>
              </ns1:tr>
              <ns1:tr h="396000">
                <ns1:tc rowSpan="5">
                  <ns1:txBody>
                    <ns1:bodyPr/>
                    <ns1:lstStyle/>
                    <ns1:p>
                      <ns1:pPr indent="0" lvl="0" marL="0" marR="0" rtl="0" algn="ctr">
                        <ns1:lnSpc>
                          <ns1:spcPct val="100000"/>
                        </ns1:lnSpc>
                        <ns1:spcBef>
                          <ns1:spcPts val="0"/>
                        </ns1:spcBef>
                        <ns1:spcAft>
                          <ns1:spcPts val="0"/>
                        </ns1:spcAft>
                        <ns1:buClr>
                          <ns1:srgbClr val="163F9B"/>
                        </ns1:buClr>
                        <ns1:buSzPts val="1500"/>
                        <ns1:buFont typeface="Arial"/>
                        <ns1:buNone/>
                      </ns1:pPr>
                      <ns1:r>
                        <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163F9B"/>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Included Services</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Webinar hosting</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92D05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6C93EA"/>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FDAA03"/>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D840D1"/>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SEO article creation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   </ns1:t>
                      </ns1:r>
                      <ns1:r>
                        <ns1:rPr lang="ja-JP" sz="1500" u="none" cap="none" strike="noStrike">
                          <ns1:solidFill>
                            <ns1:srgbClr val="6C93EA"/>
                          </ns1:solidFill>
                          <ns1:latin typeface="BIZ UDPGothic"/>
                          <ns1:ea typeface="BIZ UDPGothic"/>
                          <ns1:cs typeface="BIZ UDPGothic"/>
                          <ns1:sym typeface="BIZ UDPGothic"/>
                        </ns1:rPr>
                        <ns1:t>●</ns1:t>
                      </ns1:r>
                      <ns1:r>
                        <ns1:rPr lang="ja-JP" sz="800" u="none" cap="none" strike="noStrike">
                          <ns1:solidFill>
                            <ns1:srgbClr val="6C93EA"/>
                          </ns1:solidFill>
                          <ns1:latin typeface="BIZ UDPGothic"/>
                          <ns1:ea typeface="BIZ UDPGothic"/>
                          <ns1:cs typeface="BIZ UDPGothic"/>
                          <ns1:sym typeface="BIZ UDPGothic"/>
                        </ns1:rPr>
                        <ns1:t>※1</ns1:t>
                      </ns1:r>
                      <ns1:endParaRPr sz="800" u="none" cap="none" strike="noStrike">
                        <ns1:solidFill>
                          <ns1:srgbClr val="6C93EA"/>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6C86C0"/>
                        </ns1:buClr>
                        <ns1:buSzPts val="1500"/>
                        <ns1:buFont typeface="Arial"/>
                        <ns1:buNone/>
                      </ns1:pPr>
                      <ns1:r>
                        <ns1:rPr lang="ja-JP" sz="1500" u="none" cap="none" strike="noStrike">
                          <ns1:solidFill>
                            <ns1:srgbClr val="6C86C0"/>
                          </ns1:solidFill>
                          <ns1:latin typeface="BIZ UDPGothic"/>
                          <ns1:ea typeface="BIZ UDPGothic"/>
                          <ns1:cs typeface="BIZ UDPGothic"/>
                          <ns1:sym typeface="BIZ UDPGothic"/>
                        </ns1:rPr>
                        <ns1:t>   </ns1:t>
                      </ns1:r>
                      <ns1:r>
                        <ns1:rPr b="1" lang="ja-JP" sz="1500" u="none" cap="none" strike="noStrike">
                          <ns1:solidFill>
                            <ns1:srgbClr val="FDAA03"/>
                          </ns1:solidFill>
                          <ns1:latin typeface="BIZ UDPGothic"/>
                          <ns1:ea typeface="BIZ UDPGothic"/>
                          <ns1:cs typeface="BIZ UDPGothic"/>
                          <ns1:sym typeface="BIZ UDPGothic"/>
                        </ns1:rPr>
                        <ns1:t>●</ns1:t>
                      </ns1:r>
                      <ns1:r>
                        <ns1:rPr lang="ja-JP" sz="800" u="none" cap="none" strike="noStrike">
                          <ns1:solidFill>
                            <ns1:srgbClr val="FDAA03"/>
                          </ns1:solidFill>
                          <ns1:latin typeface="BIZ UDPGothic"/>
                          <ns1:ea typeface="BIZ UDPGothic"/>
                          <ns1:cs typeface="BIZ UDPGothic"/>
                          <ns1:sym typeface="BIZ UDPGothic"/>
                        </ns1:rPr>
                        <ns1:t>※2</ns1:t>
                      </ns1:r>
                      <ns1:endParaRPr sz="800" u="none" cap="none" strike="noStrike">
                        <ns1:solidFill>
                          <ns1:srgbClr val="FDAA03"/>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※2</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※2</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 Plus</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※3</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※3</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Summary Video</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 ●</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r>
              <ns1:tr h="648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Free additional audience slots</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(Bonu</ns1:t>
                      </ns1:r>
                      <ns1:r>
                        <ns1:rPr lang="ja-JP" sz="1000" u="none" cap="none" strike="noStrike">
                          <ns1:solidFill>
                            <ns1:srgbClr val="163F9B"/>
                          </ns1:solidFill>
                          <ns1:latin typeface="BIZ UDPGothic"/>
                          <ns1:ea typeface="BIZ UDPGothic"/>
                          <ns1:cs typeface="BIZ UDPGothic"/>
                          <ns1:sym typeface="BIZ UDPGothic"/>
                        </ns1:rPr>
                        <ns1:t>s) ※4</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10 people annually</ns1:t>
                      </ns1:r>
                      <ns1:endParaRPr sz="1500" u="none" cap="none" strike="noStrike">
                        <ns1:solidFill>
                          <ns1:srgbClr val="6C93EA"/>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Equivalent to 100,000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20 people annually</ns1:t>
                      </ns1:r>
                      <ns1:endParaRPr sz="1500" u="none" cap="none" strike="noStrike">
                        <ns1:solidFill>
                          <ns1:srgbClr val="FDAA03"/>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Equivalent to 200,000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40 people annually</ns1:t>
                      </ns1:r>
                      <ns1:endParaRPr sz="1500" u="none" cap="none" strike="noStrike">
                        <ns1:solidFill>
                          <ns1:srgbClr val="D840D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Equivalent to 400,000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80 people annually</ns1:t>
                      </ns1:r>
                      <ns1:endParaRPr sz="1500" u="none" cap="none" strike="noStrike">
                        <ns1:solidFill>
                          <ns1:srgbClr val="75707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Equivalent to 800,000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r>
              <ns1:tr h="396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Monthly fee</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92D050"/>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6C93EA"/>
                          </ns1:solidFill>
                          <ns1:latin typeface="BIZ UDPGothic"/>
                          <ns1:ea typeface="BIZ UDPGothic"/>
                          <ns1:cs typeface="BIZ UDPGothic"/>
                          <ns1:sym typeface="BIZ UDPGothic"/>
                        </ns1:rPr>
                        <ns1:t>135,000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DAA03"/>
                          </ns1:solidFill>
                          <ns1:latin typeface="BIZ UDPGothic"/>
                          <ns1:ea typeface="BIZ UDPGothic"/>
                          <ns1:cs typeface="BIZ UDPGothic"/>
                          <ns1:sym typeface="BIZ UDPGothic"/>
                        </ns1:rPr>
                        <ns1:t>155,000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D840D1"/>
                          </ns1:solidFill>
                          <ns1:latin typeface="BIZ UDPGothic"/>
                          <ns1:ea typeface="BIZ UDPGothic"/>
                          <ns1:cs typeface="BIZ UDPGothic"/>
                          <ns1:sym typeface="BIZ UDPGothic"/>
                        </ns1:rPr>
                        <ns1:t>255,000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57070"/>
                          </ns1:solidFill>
                          <ns1:latin typeface="BIZ UDPGothic"/>
                          <ns1:ea typeface="BIZ UDPGothic"/>
                          <ns1:cs typeface="BIZ UDPGothic"/>
                          <ns1:sym typeface="BIZ UDPGothic"/>
                        </ns1:rPr>
                        <ns1:t>385,000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r>
            </ns1:tbl>
          </ns1:graphicData>
        </ns1:graphic>
      </ns0:graphicFrame>
      <ns0:sp>
        <ns0:nvSpPr>
          <ns0:cNvPr id="1161" name="Google Shape;1161;p42"/>
          <ns0:cNvSpPr txBox="1"/>
          <ns0:nvPr/>
        </ns0:nvSpPr>
        <ns0:spPr>
          <ns1:xfrm>
            <ns1:off x="1121676" y="5423825"/>
            <ns1:ext cx="10364100" cy="1348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※1 SEO article creation and summary video creation can be conducted up to 4 times a year. Additional implementations can be made by purchasing as an option.</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※2 Majifollow can be conducted for up to 120 people annually. Additional implementations can be made by purchasing as an option.</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※3 The monthly activity cost for Majifollow Plus is included. A success fee of 30,000 JPY per appointment is charged separately.</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※4 The bonus of additional audience slots is granted one year after joining Majisemi Club and every same month annually thereafter.</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(All prices are excluding tax)</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2" name="Google Shape;1162;p42"/>
          <ns0:cNvSpPr txBox="1"/>
          <ns0:nvPr/>
        </ns0:nvSpPr>
        <ns0:spPr>
          <ns1:xfrm>
            <ns1:off x="292660" y="7028"/>
            <ns1:ext cx="9264807" cy="709192"/>
          </ns1:xfrm>
          <ns1:prstGeom prst="rect">
            <ns1:avLst/>
          </ns1:prstGeom>
          <ns1:noFill/>
          <ns1:ln>
            <ns1:noFill/>
          </ns1:ln>
        </ns0:spPr>
        <ns0:txBody>
          <ns1:bodyPr anchorCtr="0" anchor="t" bIns="45675" lIns="91400" spcFirstLastPara="1" rIns="91400" wrap="square" tIns="107975">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rgbClr val="163F9B"/>
                </ns1:solidFill>
                <ns1:latin typeface="BIZ UDPGothic"/>
                <ns1:ea typeface="BIZ UDPGothic"/>
                <ns1:cs typeface="BIZ UDPGothic"/>
                <ns1:sym typeface="BIZ UDPGothic"/>
              </ns1:rPr>
              <ns1:t>Majisemi Club Value Plan (planned revision)</ns1:t>
            </ns1:r>
            <ns1:endParaRPr b="0" i="0" sz="2399" u="none" cap="none" strike="noStrike">
              <ns1:solidFill>
                <ns1:srgbClr val="163F9B"/>
              </ns1:solidFill>
              <ns1:latin typeface="BIZ UDPGothic"/>
              <ns1:ea typeface="BIZ UDPGothic"/>
              <ns1:cs typeface="BIZ UDPGothic"/>
              <ns1:sym typeface="BIZ UDPGothic"/>
            </ns1:endParaRPr>
          </ns1:p>
        </ns0:txBody>
      </ns0:sp>
      <ns0:cxnSp>
        <ns0:nvCxnSpPr>
          <ns0:cNvPr id="1163" name="Google Shape;1163;p42"/>
          <ns0:cNvCxnSpPr/>
          <ns0:nvPr/>
        </ns0:nvCxnSpPr>
        <ns0:spPr>
          <ns1:xfrm>
            <ns1:off x="6591" y="786249"/>
            <ns1:ext cx="1218517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64" name="Google Shape;1164;p42"/>
          <ns0:cNvSpPr/>
          <ns0:nvPr/>
        </ns0:nvSpPr>
        <ns0:spPr>
          <ns1:xfrm>
            <ns1:off x="12031906" y="-7490"/>
            <ns1:ext cx="163393" cy="800294"/>
          </ns1:xfrm>
          <ns1:prstGeom prst="rect">
            <ns1:avLst/>
          </ns1:prstGeom>
          <ns1:solidFill>
            <ns1:srgbClr val="163F9B"/>
          </ns1:solidFill>
          <ns1:ln>
            <ns1:noFill/>
          </ns1:ln>
        </ns0:spPr>
        <ns0:txBody>
          <ns1:bodyPr anchorCtr="0" anchor="ctr" bIns="45675" lIns="91400" spcFirstLastPara="1" rIns="91400" wrap="square" tIns="45675">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5" name="Google Shape;1165;p42"/>
          <ns0:cNvSpPr txBox="1"/>
          <ns0:nvPr/>
        </ns0:nvSpPr>
        <ns0:spPr>
          <ns1:xfrm>
            <ns1:off x="10249471" y="222293"/>
            <ns1:ext cx="1696938" cy="276954"/>
          </ns1:xfrm>
          <ns1:prstGeom prst="rect">
            <ns1:avLst/>
          </ns1:prstGeom>
          <ns1:noFill/>
          <ns1:ln>
            <ns1:noFill/>
          </ns1:ln>
        </ns0:spPr>
        <ns0:txBody>
          <ns1:bodyPr anchorCtr="0" anchor="t" bIns="45675" lIns="91400" spcFirstLastPara="1" rIns="91400" wrap="square" tIns="45675">
            <ns1:sp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63F9B"/>
                </ns1:solidFill>
                <ns1:latin typeface="BIZ UDPGothic"/>
                <ns1:ea typeface="BIZ UDPGothic"/>
                <ns1:cs typeface="BIZ UDPGothic"/>
                <ns1:sym typeface="BIZ UDPGothic"/>
              </ns1:rPr>
              <ns1:t>Pricing </ns1:t>
            </ns1:r>
            <ns1:r>
              <ns1:rPr b="0" i="0" lang="ja-JP" sz="1200" u="none" cap="none" strike="noStrike">
                <ns1:solidFill>
                  <ns1:srgbClr val="163F9B"/>
                </ns1:solidFill>
                <ns1:latin typeface="BIZ UDPGothic"/>
                <ns1:ea typeface="BIZ UDPGothic"/>
                <ns1:cs typeface="BIZ UDPGothic"/>
                <ns1:sym typeface="BIZ UDPGothic"/>
              </ns1:rPr>
              <ns1:t>Plans</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66" name="Google Shape;1166;p42"/>
          <ns0:cNvSpPr/>
          <ns0:nvPr/>
        </ns0:nvSpPr>
        <ns0:spPr>
          <ns1:xfrm>
            <ns1:off x="3160710" y="1802823"/>
            <ns1:ext cx="1404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Simple Webinar</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Only want to request hosting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7" name="Google Shape;1167;p42"/>
          <ns0:cNvSpPr/>
          <ns0:nvPr/>
        </ns0:nvSpPr>
        <ns0:spPr>
          <ns1:xfrm>
            <ns1:off x="4744702" y="1802823"/>
            <ns1:ext cx="1692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use presentation content</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 the website as well</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8" name="Google Shape;1168;p42"/>
          <ns0:cNvSpPr/>
          <ns0:nvPr/>
        </ns0:nvSpPr>
        <ns0:spPr>
          <ns1:xfrm>
            <ns1:off x="6552978"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follow up</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Immediately after the webinar</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9" name="Google Shape;1169;p42"/>
          <ns0:cNvSpPr/>
          <ns0:nvPr/>
        </ns0:nvSpPr>
        <ns0:spPr>
          <ns1:xfrm>
            <ns1:off x="8197756"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ウェビナーから確実に</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商談につなげたい</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70" name="Google Shape;1170;p42"/>
          <ns0:cNvSpPr/>
          <ns0:nvPr/>
        </ns0:nvSpPr>
        <ns0:spPr>
          <ns1:xfrm>
            <ns1:off x="9961385" y="1802823"/>
            <ns1:ext cx="1366779"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ウェビナーの効果を</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最大化したい</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71" name="Google Shape;1171;p4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72" name="Google Shape;1172;p4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3.xml><?xml version="1.0" encoding="utf-8"?>
<ns0:sld xmlns:ns0="http://schemas.openxmlformats.org/presentationml/2006/main" xmlns:ns1="http://schemas.openxmlformats.org/drawingml/2006/main">
  <ns0:cSld>
    <ns0:spTree>
      <ns0:nvGrpSpPr>
        <ns0:cNvPr id="1176" name="Shape 1176"/>
        <ns0:cNvGrpSpPr/>
        <ns0:nvPr/>
      </ns0:nvGrpSpPr>
      <ns0:grpSpPr>
        <ns1:xfrm>
          <ns1:off x="0" y="0"/>
          <ns1:ext cx="0" cy="0"/>
          <ns1:chOff x="0" y="0"/>
          <ns1:chExt cx="0" cy="0"/>
        </ns1:xfrm>
      </ns0:grpSpPr>
      <ns0:cxnSp>
        <ns0:nvCxnSpPr>
          <ns0:cNvPr id="1177" name="Google Shape;1177;p43"/>
          <ns0:cNvCxnSpPr/>
          <ns0:nvPr/>
        </ns0:nvCxnSpPr>
        <ns0:spPr>
          <ns1:xfrm>
            <ns1:off x="6350" y="53052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78" name="Google Shape;1178;p43"/>
          <ns0:cNvSpPr/>
          <ns0:nvPr/>
        </ns0:nvSpPr>
        <ns0:spPr>
          <ns1:xfrm>
            <ns1:off x="12028601" y="-535"/>
            <ns1:ext cx="163399" cy="53234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79" name="Google Shape;1179;p43"/>
          <ns0:cNvSpPr txBox="1"/>
          <ns0:nvPr/>
        </ns0:nvSpPr>
        <ns0:spPr>
          <ns1:xfrm>
            <ns1:off x="571011" y="-13075"/>
            <ns1:ext cx="9543048"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その他のオプション　※詳</ns1:t>
            </ns1:r>
            <ns1:r>
              <ns1:rPr b="0" i="0" lang="ja-JP" sz="1800" u="none" cap="none" strike="noStrike">
                <ns1:solidFill>
                  <ns1:schemeClr val="accent4"/>
                </ns1:solidFill>
                <ns1:latin typeface="BIZ UDPGothic"/>
                <ns1:ea typeface="BIZ UDPGothic"/>
                <ns1:cs typeface="BIZ UDPGothic"/>
                <ns1:sym typeface="BIZ UDPGothic"/>
              </ns1:rPr>
              <ns1:t>細は個別にご相談ください</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80" name="Google Shape;1180;p43"/>
          <ns0:cNvSpPr txBox="1"/>
          <ns0:nvPr/>
        </ns0:nvSpPr>
        <ns0:spPr>
          <ns1:xfrm>
            <ns1:off x="10428204" y="59906"/>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aphicFrame>
        <ns0:nvGraphicFramePr>
          <ns0:cNvPr id="1181" name="Google Shape;1181;p43"/>
          <ns0:cNvGraphicFramePr/>
          <ns0:nvPr/>
        </ns0:nvGraphicFramePr>
        <ns0:xfrm>
          <ns1:off x="393729" y="804881"/>
          <ns1:ext cx="3000000" cy="3000000"/>
        </ns0:xfrm>
        <ns1:graphic>
          <ns1:graphicData uri="http://schemas.openxmlformats.org/drawingml/2006/table">
            <ns1:tbl>
              <ns1:tblPr bandRow="1" firstRow="1">
                <ns1:noFill/>
                <ns1:tableStyleId>{36977B20-A630-4A1D-81F4-7C21FFB1FC08}</ns1:tableStyleId>
              </ns1:tblPr>
              <ns1:tblGrid>
                <ns1:gridCol w="2414775"/>
                <ns1:gridCol w="2006075"/>
                <ns1:gridCol w="6923325"/>
              </ns1:tblGrid>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Name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Price (excluding tax)</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Majifollow</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(Post-se</ns1:t>
                      </ns1:r>
                      <ns1:r>
                        <ns1:rPr lang="ja-JP" sz="1200" u="none" cap="none" strike="noStrike">
                          <ns1:solidFill>
                            <ns1:schemeClr val="accent4"/>
                          </ns1:solidFill>
                          <ns1:latin typeface="BIZ UDPGothic"/>
                          <ns1:ea typeface="BIZ UDPGothic"/>
                          <ns1:cs typeface="BIZ UDPGothic"/>
                          <ns1:sym typeface="BIZ UDPGothic"/>
                        </ns1:rPr>
                        <ns1:t>minar fo</ns1:t>
                      </ns1:r>
                      <ns1:r>
                        <ns1:rPr lang="ja-JP" sz="1200" u="none" cap="none" strike="noStrike">
                          <ns1:solidFill>
                            <ns1:srgbClr val="153D97"/>
                          </ns1:solidFill>
                          <ns1:latin typeface="BIZ UDPGothic"/>
                          <ns1:ea typeface="BIZ UDPGothic"/>
                          <ns1:cs typeface="BIZ UDPGothic"/>
                          <ns1:sym typeface="BIZ UDPGothic"/>
                        </ns1:rPr>
                        <ns1:t>llow-up)</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@3,500円×集客人数</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マジセミのフォロー専門スタッフが、セミナー終了直後に参加者、欠席者に対して、メール、電話でフォローします。</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SEO article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5万円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セミナーの講演内容から、SEOを意識した3,000字程度の記事を作成します。貴社のWebサイトに掲載することで、コンテンツマーケティングを促進します。</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55625">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Full video provision/paid</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セミナー動画をご提供させていただき、２次利用していただくためのオプションです。</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※一定の利用制限内であれば無料でご提供いたします。トライアル時は、有料、無料ともご提供はありません。</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Summary video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5万円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セミナー動画をYoutube等に掲載する場合、長時間の動画は嫌われる傾向があります。このため5～10分程度に編集してご提供いたします。</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Missed session streaming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5万円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セミナー申込者の内、当日欠席された方に対して、当日の動画を視聴していただきます。</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Rebroadcast</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@14,500円/10,000円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過去マジセミで開催した録画を使って、手間なく追加のウェビナーを開催します。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415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Two-step webinar</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２０万円</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過去に貴社のウェビナーにお申し込みいただいた方（貴社の見込み客）に対して、より商談（アポ）につながるテーマ（他社比較、製品紹介、デモなど）を企画し、開催します。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Operational support (operation outsourcing)</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２０万円</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貴社セミナーの運営を代行します。申込みページの作成、申込者の管理、Zoomの貸出、当日の司会進行、など一連の作業を代行します。（集客は含まれません。貴社にて集客していただきます。）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マジセミ代表 寺田による</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at your seminar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30万円～</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※30分～1時間程度</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マジセミ代表 寺田が、貴社セミナーでのプレゼンや対談、パネルディスカッションのファシリテーターを行います。テーマはご相談ください。</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“エバンジェリストAI”デジタル寺田による基調講演代行</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10万円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生成AIを活用した“エバンジェリストAI”デジタル寺田が、貴社のウェビナーで基調講演を行います。</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Want to give a seminar presentation but don't have time to create the script and slides</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No skilled presenters among employees (or they are too busy), so want to outsource the presentation as well</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SEO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1本5万円～</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※10本単位、初期費用別</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Youtubeの検索や、Googleの動画検索で上位表示を狙うための施策です。マジセミが貴社専用のAIアバターを作成、用語解説の動画コンテンツを作成します。原稿も納品、ブログ活用も可能です。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Product comparison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50万円～</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※初期費用別</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貴社の製品の強みを強力に認知させるための競合製品比較動画を作成します。マジセミが貴社専用のAIアバターを作成、製品比較動画コンテンツを作成します。ウェビナーでの配信も可能です。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182" name="Google Shape;1182;p4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3" name="Google Shape;1183;p4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4.xml><?xml version="1.0" encoding="utf-8"?>
<ns0:sld xmlns:ns0="http://schemas.openxmlformats.org/presentationml/2006/main" xmlns:ns1="http://schemas.openxmlformats.org/drawingml/2006/main">
  <ns0:cSld>
    <ns0:spTree>
      <ns0:nvGrpSpPr>
        <ns0:cNvPr id="1187" name="Shape 1187"/>
        <ns0:cNvGrpSpPr/>
        <ns0:nvPr/>
      </ns0:nvGrpSpPr>
      <ns0:grpSpPr>
        <ns1:xfrm>
          <ns1:off x="0" y="0"/>
          <ns1:ext cx="0" cy="0"/>
          <ns1:chOff x="0" y="0"/>
          <ns1:chExt cx="0" cy="0"/>
        </ns1:xfrm>
      </ns0:grpSpPr>
      <ns0:cxnSp>
        <ns0:nvCxnSpPr>
          <ns0:cNvPr id="1188" name="Google Shape;1188;p4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89" name="Google Shape;1189;p4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0" name="Google Shape;1190;p44"/>
          <ns0:cNvSpPr txBox="1"/>
          <ns0:nvPr/>
        </ns0:nvSpPr>
        <ns0:spPr>
          <ns1:xfrm>
            <ns1:off x="571011" y="15500"/>
            <ns1:ext cx="4628400" cy="709199"/>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Notes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91" name="Google Shape;1191;p4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92" name="Google Shape;1192;p44"/>
          <ns0:cNvSpPr txBox="1"/>
          <ns0:nvPr/>
        </ns0:nvSpPr>
        <ns0:spPr>
          <ns1:xfrm>
            <ns1:off x="571000" y="880025"/>
            <ns1:ext cx="11143200" cy="5258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Additional charges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100"/>
              <ns1:buFont typeface="Arial"/>
              <ns1:buNone/>
            </ns1:pPr>
            <ns1:r>
              <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 キャンセル料金</ns1:t>
            </ns1:r>
            <ns1:endParaRPr b="0" i="0" sz="1400" u="none" cap="none" strike="noStrike">
              <ns1:solidFill>
                <ns1:srgbClr val="000000"/>
              </ns1:solidFill>
              <ns1:latin typeface="Arial"/>
              <ns1:ea typeface="Arial"/>
              <ns1:cs typeface="Arial"/>
              <ns1:sym typeface="Arial"/>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全てのサービスにおいて、マジカン（マジセミ管理画面）から「本申込」をしていただいた後、又は発注書・申込書を受領した後にキャンセルされた場合、100%のキャンセル料金が発生します。</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但し、ウェビナー開催については、ビジターは20名分のキャンセル料金、マジセミ倶楽部においては30名分の集客枠の消費を上限とします。</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マジフォロについては、ビジターの場合は20名分、マジセミ倶楽部の場合は30名分のキャンセル料金を上限とします。</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ウェビナー開催において、タイトル、告知文などの調整が遅れて、ウェビナーの公開が開催日の１０営業日前の17時までに行えなかった場合、キャンセルの扱いとし上記キャンセル料金をご請求いたします。</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マジセミ倶楽部の退会時、集客枠残について返金できません。</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マジセミ倶楽部の主旨を鑑み、マジセミ倶楽部の契約開始から１年以内の解約の場合、ペナルティを設定させていただいております。ご了承ください。（ビジターの料金との差額をご請求いたします）</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3" name="Google Shape;1193;p44"/>
          <ns0:cNvSpPr/>
          <ns0:nvPr/>
        </ns0:nvSpPr>
        <ns0:spPr>
          <ns1:xfrm>
            <ns1:off x="571011" y="922723"/>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4" name="Google Shape;1194;p44"/>
          <ns0:cNvSpPr/>
          <ns0:nvPr/>
        </ns0:nvSpPr>
        <ns0:spPr>
          <ns1:xfrm>
            <ns1:off x="565357" y="3849321"/>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5" name="Google Shape;1195;p44"/>
          <ns0:cNvSpPr txBox="1"/>
          <ns0:nvPr/>
        </ns0:nvSpPr>
        <ns0:spPr>
          <ns1:xfrm>
            <ns1:off x="4445188" y="1318345"/>
            <ns1:ext cx="6851667" cy="467694"/>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開催4週間前を過ぎての発注は、料金が割り増しになります。</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96" name="Google Shape;1196;p44"/>
          <ns0:cNvGraphicFramePr/>
          <ns0:nvPr/>
        </ns0:nvGraphicFramePr>
        <ns0:xfrm>
          <ns1:off x="2542247" y="1871499"/>
          <ns1:ext cx="3000000" cy="3000000"/>
        </ns0:xfrm>
        <ns1:graphic>
          <ns1:graphicData uri="http://schemas.openxmlformats.org/drawingml/2006/table">
            <ns1:tbl>
              <ns1:tblPr>
                <ns1:noFill/>
                <ns1:tableStyleId>{3467832D-9DE1-49CC-B827-7DFF1556ED4D}</ns1:tableStyleId>
              </ns1:tblPr>
              <ns1:tblGrid>
                <ns1:gridCol w="3792850"/>
                <ns1:gridCol w="1859450"/>
                <ns1:gridCol w="1199350"/>
              </ns1:tblGrid>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Unit price (excluding tax)</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上限指定</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40455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Basic fee</ns1:t>
                      </ns1:r>
                      <ns1:endParaRPr sz="11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more than 4 weeks before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14,500 JPY</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20 or more people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within 4 weeks of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×1.25 increase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within 3 weeks of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 increase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bl>
          </ns1:graphicData>
        </ns1:graphic>
      </ns0:graphicFrame>
      <ns0:sp>
        <ns0:nvSpPr>
          <ns0:cNvPr id="1197" name="Google Shape;1197;p44"/>
          <ns0:cNvSpPr txBox="1"/>
          <ns0:nvPr/>
        </ns0:nvSpPr>
        <ns0:spPr>
          <ns1:xfrm>
            <ns1:off x="4316361" y="3195806"/>
            <ns1:ext cx="7397843" cy="740925"/>
          </ns1:xfrm>
          <ns1:prstGeom prst="rect">
            <ns1:avLst/>
          </ns1:prstGeom>
          <ns1:noFill/>
          <ns1:ln>
            <ns1:noFill/>
          </ns1:ln>
        </ns0:spPr>
        <ns0:txBody>
          <ns1:bodyPr anchorCtr="0" anchor="t" bIns="45700" lIns="91425" spcFirstLastPara="1" rIns="91425" wrap="square" tIns="45700">
            <ns1:noAutofit/>
          </ns1:bodyPr>
          <ns1:lstStyle/>
          <ns1:p>
            <ns1:pPr indent="0" lvl="0" marL="59309" marR="0" rtl="0" algn="l">
              <ns1:lnSpc>
                <ns1:spcPct val="100000"/>
              </ns1:lnSpc>
              <ns1:spcBef>
                <ns1:spcPts val="0"/>
              </ns1:spcBef>
              <ns1:spcAft>
                <ns1:spcPts val="0"/>
              </ns1:spcAft>
              <ns1:buClr>
                <ns1:schemeClr val="accent4"/>
              </ns1:buClr>
              <ns1:buSzPts val="18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If the final application is not submitted 4 weeks before the event, there will be no additional charges, but we will postpone the event upon consultation.</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8" name="Google Shape;1198;p44"/>
          <ns0:cNvSpPr/>
          <ns0:nvPr/>
        </ns0:nvSpPr>
        <ns0:spPr>
          <ns1:xfrm>
            <ns1:off x="2203129" y="3317186"/>
            <ns1:ext cx="2110406" cy="394972"/>
          </ns1:xfrm>
          <ns1:prstGeom prst="rect">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Various Majisemi Club</ns1:t>
            </ns1:r>
            <ns1:endParaRPr b="0" i="0" sz="1400" u="none" cap="none" strike="noStrike">
              <ns1:solidFill>
                <ns1:srgbClr val="000000"/>
              </ns1:solidFill>
              <ns1:latin typeface="Arial"/>
              <ns1:ea typeface="Arial"/>
              <ns1:cs typeface="Arial"/>
              <ns1:sym typeface="Arial"/>
            </ns1:endParaRPr>
          </ns1:p>
        </ns0:txBody>
      </ns0:sp>
      <ns0:sp>
        <ns0:nvSpPr>
          <ns0:cNvPr id="1199" name="Google Shape;1199;p44"/>
          <ns0:cNvSpPr/>
          <ns0:nvPr/>
        </ns0:nvSpPr>
        <ns0:spPr>
          <ns1:xfrm>
            <ns1:off x="2205956" y="1386219"/>
            <ns1:ext cx="2110406" cy="394972"/>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Majisemi Visitor</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00" name="Google Shape;1200;p44"/>
          <ns0:cNvSpPr txBox="1"/>
          <ns0:nvPr/>
        </ns0:nvSpPr>
        <ns0:spPr>
          <ns1:xfrm>
            <ns1:off x="2100200" y="857300"/>
            <ns1:ext cx="9797700" cy="4968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 Generally, meetings start 6 weeks in advance, and the final application is expected 4 weeks before the event.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1201" name="Google Shape;1201;p4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02" name="Google Shape;1202;p4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5.xml><?xml version="1.0" encoding="utf-8"?>
<ns0:sld xmlns:ns0="http://schemas.openxmlformats.org/presentationml/2006/main" xmlns:ns1="http://schemas.openxmlformats.org/drawingml/2006/main">
  <ns0:cSld>
    <ns0:spTree>
      <ns0:nvGrpSpPr>
        <ns0:cNvPr id="1207" name="Shape 1207"/>
        <ns0:cNvGrpSpPr/>
        <ns0:nvPr/>
      </ns0:nvGrpSpPr>
      <ns0:grpSpPr>
        <ns1:xfrm>
          <ns1:off x="0" y="0"/>
          <ns1:ext cx="0" cy="0"/>
          <ns1:chOff x="0" y="0"/>
          <ns1:chExt cx="0" cy="0"/>
        </ns1:xfrm>
      </ns0:grpSpPr>
      <ns0:sp>
        <ns0:nvSpPr>
          <ns0:cNvPr id="1208" name="Google Shape;1208;p45"/>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Corporation</ns1:t>
            </ns1:r>
            <ns1:endParaRPr b="0" i="0" sz="1400" u="none" cap="none" strike="noStrike">
              <ns1:solidFill>
                <ns1:srgbClr val="000000"/>
              </ns1:solidFill>
              <ns1:latin typeface="Arial"/>
              <ns1:ea typeface="Arial"/>
              <ns1:cs typeface="Arial"/>
              <ns1:sym typeface="Arial"/>
            </ns1:endParaRPr>
          </ns1:p>
        </ns0:txBody>
      </ns0:sp>
      <ns0:sp>
        <ns0:nvSpPr>
          <ns0:cNvPr id="1209" name="Google Shape;1209;p45"/>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46.xml><?xml version="1.0" encoding="utf-8"?>
<ns0:sld xmlns:ns0="http://schemas.openxmlformats.org/presentationml/2006/main" xmlns:ns1="http://schemas.openxmlformats.org/drawingml/2006/main" xmlns:ns2="http://schemas.openxmlformats.org/officeDocument/2006/relationships">
  <ns0:cSld>
    <ns0:spTree>
      <ns0:nvGrpSpPr>
        <ns0:cNvPr id="1214" name="Shape 1214"/>
        <ns0:cNvGrpSpPr/>
        <ns0:nvPr/>
      </ns0:nvGrpSpPr>
      <ns0:grpSpPr>
        <ns1:xfrm>
          <ns1:off x="0" y="0"/>
          <ns1:ext cx="0" cy="0"/>
          <ns1:chOff x="0" y="0"/>
          <ns1:chExt cx="0" cy="0"/>
        </ns1:xfrm>
      </ns0:grpSpPr>
      <ns0:sp>
        <ns0:nvSpPr>
          <ns0:cNvPr id="1215" name="Google Shape;1215;p46"/>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16" name="Google Shape;1216;p46"/>
          <ns0:cNvSpPr/>
          <ns0:nvPr/>
        </ns0:nvSpPr>
        <ns0:spPr>
          <ns1:xfrm>
            <ns1:off x="0" y="-8878"/>
            <ns1:ext cx="5201692" cy="3317227"/>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217" name="Google Shape;1217;p46"/>
          <ns0:cNvGrpSpPr/>
          <ns0:nvPr/>
        </ns0:nvGrpSpPr>
        <ns0:grpSpPr>
          <ns1:xfrm>
            <ns1:off x="700136" y="399627"/>
            <ns1:ext cx="2012784" cy="2576310"/>
            <ns1:chOff x="711269" y="1590436"/>
            <ns1:chExt cx="2012784" cy="2576310"/>
          </ns1:xfrm>
        </ns0:grpSpPr>
        <ns0:sp>
          <ns0:nvSpPr>
            <ns0:cNvPr id="1218" name="Google Shape;1218;p46"/>
            <ns0:cNvSpPr txBox="1"/>
            <ns0:nvPr/>
          </ns0:nvSpPr>
          <ns0:spPr>
            <ns1:xfrm>
              <ns1:off x="723521" y="3565246"/>
              <ns1:ext cx="2000532" cy="601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2900"/>
                <ns1:buFont typeface="Arial"/>
                <ns1:buNone/>
              </ns1:pPr>
              <ns1:r>
                <ns1:rPr b="0" i="0" lang="ja-JP" sz="2900" u="none" cap="none" strike="noStrike">
                  <ns1:solidFill>
                    <ns1:schemeClr val="lt1"/>
                  </ns1:solidFill>
                  <ns1:latin typeface="BIZ UDPGothic"/>
                  <ns1:ea typeface="BIZ UDPGothic"/>
                  <ns1:cs typeface="BIZ UDPGothic"/>
                  <ns1:sym typeface="BIZ UDPGothic"/>
                </ns1:rPr>
                <ns1:t>Company overview</ns1:t>
              </ns1:r>
              <ns1:endParaRPr b="0" i="0" sz="2900" u="none" cap="none" strike="noStrike">
                <ns1:solidFill>
                  <ns1:schemeClr val="lt1"/>
                </ns1:solidFill>
                <ns1:latin typeface="BIZ UDPGothic"/>
                <ns1:ea typeface="BIZ UDPGothic"/>
                <ns1:cs typeface="BIZ UDPGothic"/>
                <ns1:sym typeface="BIZ UDPGothic"/>
              </ns1:endParaRPr>
            </ns1:p>
          </ns0:txBody>
        </ns0:sp>
        <ns0:pic>
          <ns0:nvPicPr>
            <ns0:cNvPr descr="抽象, 挿絵 が含まれている画像&#10;&#10;自動的に生成された説明" id="1219" name="Google Shape;1219;p46"/>
            <ns0:cNvPicPr preferRelativeResize="0"/>
            <ns0:nvPr/>
          </ns0:nvPicPr>
          <ns0:blipFill rotWithShape="1">
            <ns1:blip ns2:embed="rId3">
              <ns1:alphaModFix/>
            </ns1:blip>
            <ns1:srcRect b="0" l="0" r="0" t="0"/>
            <ns1:stretch/>
          </ns0:blipFill>
          <ns0:spPr>
            <ns1:xfrm>
              <ns1:off x="711269" y="1590436"/>
              <ns1:ext cx="2000533" cy="2000533"/>
            </ns1:xfrm>
            <ns1:prstGeom prst="rect">
              <ns1:avLst/>
            </ns1:prstGeom>
            <ns1:noFill/>
            <ns1:ln cap="flat" cmpd="sng" w="9525">
              <ns1:solidFill>
                <ns1:schemeClr val="lt1"/>
              </ns1:solidFill>
              <ns1:prstDash val="solid"/>
              <ns1:round/>
              <ns1:headEnd len="sm" w="sm" type="none"/>
              <ns1:tailEnd len="sm" w="sm" type="none"/>
            </ns1:ln>
          </ns0:spPr>
        </ns0:pic>
      </ns0:grpSp>
      <ns0:sp>
        <ns0:nvSpPr>
          <ns0:cNvPr id="1220" name="Google Shape;1220;p46"/>
          <ns0:cNvSpPr txBox="1"/>
          <ns0:nvPr/>
        </ns0:nvSpPr>
        <ns0:spPr>
          <ns1:xfrm>
            <ns1:off x="3160822" y="352669"/>
            <ns1:ext cx="1868100" cy="257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Company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Headquarters location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Representative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Business activities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 hosting achievements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Established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Capital</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Number of employees</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21" name="Google Shape;1221;p46"/>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2" name="Google Shape;1222;p46"/>
          <ns0:cNvSpPr txBox="1"/>
          <ns0:nvPr/>
        </ns0:nvSpPr>
        <ns0:spPr>
          <ns1:xfrm>
            <ns1:off x="5278560" y="357667"/>
            <ns1:ext cx="5651700" cy="267761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Majisemi Corporation</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3rd Floor, Shiodome Building, 1-2-20 Kaiga</ns1:t>
            </ns1:r>
            <ns1:br>
              <ns1:rPr b="0" i="0" lang="ja-JP" sz="1400" u="none" cap="none" strike="noStrike">
                <ns1:solidFill>
                  <ns1:schemeClr val="accent4"/>
                </ns1:solidFill>
                <ns1:latin typeface="BIZ UDPGothic"/>
                <ns1:ea typeface="BIZ UDPGothic"/>
                <ns1:cs typeface="BIZ UDPGothic"/>
                <ns1:sym typeface="BIZ UDPGothic"/>
              </ns1:rPr>
            </ns1:br>
            <ns1:r>
              <ns1:rPr b="0" i="0" lang="ja-JP" sz="1400" u="none" cap="none" strike="noStrike">
                <ns1:solidFill>
                  <ns1:schemeClr val="accent4"/>
                </ns1:solidFill>
                <ns1:latin typeface="BIZ UDPGothic"/>
                <ns1:ea typeface="BIZ UDPGothic"/>
                <ns1:cs typeface="BIZ UDPGothic"/>
                <ns1:sym typeface="BIZ UDPGothic"/>
              </ns1:rPr>
              <ns1:t>n, Minato-ku, Tokyo 105-0022
Yuichi Terada</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Operation of the seminar marketing service 'Majisemi' specializing in IT and manufacturing industries</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Last year's achievements: approximately 1,000 events held, total attendance of approximately 60,000 people (2023)</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January 2018</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10 million yen</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45 employees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223" name="Google Shape;1223;p46"/>
          <ns0:cNvSpPr txBox="1"/>
          <ns0:nvPr/>
        </ns0:nvSpPr>
        <ns0:spPr>
          <ns1:xfrm>
            <ns1:off x="5297771" y="3309953"/>
            <ns1:ext cx="6227400" cy="1938952"/>
          </ns1:xfrm>
          <ns1:prstGeom prst="rect">
            <ns1:avLst/>
          </ns1:prstGeom>
          <ns1:noFill/>
          <ns1:ln>
            <ns1:noFill/>
          </ns1:ln>
        </ns0:spPr>
        <ns0:txBody>
          <ns1:bodyPr anchorCtr="0" anchor="t" bIns="45700" lIns="91425" spcFirstLastPara="1" rIns="91425" wrap="square" tIns="45700">
            <ns1:spAutoFit/>
          </ns1:bodyPr>
          <ns1:lstStyle/>
          <ns1:p>
            <ns1:pPr indent="-285750" lvl="0" marL="285750" marR="0" rtl="0" algn="just">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By creating new opportunities and experiences with digital pr</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oducts and services, we aim to promote the development of do</ns1:t>
            </ns1:r>
            <ns1:r>
              <ns1:rPr b="0" i="0" lang="ja-JP" sz="1200" u="none" cap="none" strike="noStrike">
                <ns1:solidFill>
                  <ns1:schemeClr val="lt1"/>
                </ns1:solidFill>
                <ns1:latin typeface="BIZ UDPGothic"/>
                <ns1:ea typeface="BIZ UDPGothic"/>
                <ns1:cs typeface="BIZ UDPGothic"/>
                <ns1:sym typeface="BIZ UDPGothic"/>
              </ns1:rPr>
              <ns1:t>mestic industries and support the active roles of engineers.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To achieve this, we broadly communicate the potential of excellent technologies to society, regardless of the size of the providing company.</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We clearly convey to end-users not the technology itself, but how it can solve their problems.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By 2025, we aim to host 2,000 webinars annually.</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24" name="Google Shape;1224;p46"/>
          <ns0:cNvSpPr txBox="1"/>
          <ns0:nvPr/>
        </ns0:nvSpPr>
        <ns0:spPr>
          <ns1:xfrm>
            <ns1:off x="1308066" y="4439084"/>
            <ns1:ext cx="3753000" cy="67706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Transform seminars into entertainment</ns1:t>
            </ns1:r>
            <ns1:endParaRPr b="1" i="0" sz="1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Change society through seminars</ns1:t>
            </ns1:r>
            <ns1:endParaRPr b="1" i="0" sz="900" u="none" cap="none" strike="noStrike">
              <ns1:solidFill>
                <ns1:schemeClr val="accent4"/>
              </ns1:solidFill>
              <ns1:latin typeface="BIZ UDPGothic"/>
              <ns1:ea typeface="BIZ UDPGothic"/>
              <ns1:cs typeface="BIZ UDPGothic"/>
              <ns1:sym typeface="BIZ UDPGothic"/>
            </ns1:endParaRPr>
          </ns1:p>
        </ns0:txBody>
      </ns0:sp>
      <ns0:sp>
        <ns0:nvSpPr>
          <ns0:cNvPr id="1225" name="Google Shape;1225;p46"/>
          <ns0:cNvSpPr txBox="1"/>
          <ns0:nvPr/>
        </ns0:nvSpPr>
        <ns0:spPr>
          <ns1:xfrm>
            <ns1:off x="531874" y="3666464"/>
            <ns1:ext cx="3989700" cy="828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4800"/>
              <ns1:buFont typeface="Arial"/>
              <ns1:buNone/>
            </ns1:pPr>
            <ns1:r>
              <ns1:rPr b="1" i="0" lang="ja-JP" sz="4800" u="none" cap="none" strike="noStrike">
                <ns1:solidFill>
                  <ns1:schemeClr val="accent4"/>
                </ns1:solidFill>
                <ns1:latin typeface="Aharoni"/>
                <ns1:ea typeface="Aharoni"/>
                <ns1:cs typeface="Aharoni"/>
                <ns1:sym typeface="Aharoni"/>
              </ns1:rPr>
              <ns1:t>MISSION</ns1:t>
            </ns1:r>
            <ns1:endParaRPr b="0" i="0" sz="4800" u="none" cap="none" strike="noStrike">
              <ns1:solidFill>
                <ns1:schemeClr val="accent4"/>
              </ns1:solidFill>
              <ns1:latin typeface="Aharoni"/>
              <ns1:ea typeface="Aharoni"/>
              <ns1:cs typeface="Aharoni"/>
              <ns1:sym typeface="Aharoni"/>
            </ns1:endParaRPr>
          </ns1:p>
        </ns0:txBody>
      </ns0:sp>
      <ns0:sp>
        <ns0:nvSpPr>
          <ns0:cNvPr id="1226" name="Google Shape;1226;p46"/>
          <ns0:cNvSpPr txBox="1"/>
          <ns0:nvPr/>
        </ns0:nvSpPr>
        <ns0:spPr>
          <ns1:xfrm>
            <ns1:off x="7675249" y="6568822"/>
            <ns1:ext cx="38706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Survey overview by Japan Marketing Research Organization: 2021 service comparison impression survey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8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227" name="Google Shape;1227;p46"/>
          <ns0:cNvSpPr/>
          <ns0:nvPr/>
        </ns0:nvSpPr>
        <ns0:spPr>
          <ns1:xfrm>
            <ns1:off x="0" y="5571601"/>
            <ns1:ext cx="12191999" cy="72048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8" name="Google Shape;1228;p46"/>
          <ns0:cNvSpPr txBox="1"/>
          <ns0:nvPr/>
        </ns0:nvSpPr>
        <ns0:spPr>
          <ns1:xfrm>
            <ns1:off x="4326777" y="5670233"/>
            <ns1:ext cx="1779597"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 in seminars strong in attracting customers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10;&#10;自動的に生成された説明" id="1229" name="Google Shape;1229;p46"/>
          <ns0:cNvPicPr preferRelativeResize="0"/>
          <ns0:nvPr/>
        </ns0:nvPicPr>
        <ns0:blipFill rotWithShape="1">
          <ns1:blip ns2:embed="rId4">
            <ns1:alphaModFix/>
          </ns1:blip>
          <ns1:srcRect b="0" l="0" r="0" t="0"/>
          <ns1:stretch/>
        </ns0:blipFill>
        <ns0:spPr>
          <ns1:xfrm>
            <ns1:off x="3377976" y="5316748"/>
            <ns1:ext cx="978791" cy="1094189"/>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0" name="Google Shape;1230;p46"/>
          <ns0:cNvPicPr preferRelativeResize="0"/>
          <ns0:nvPr/>
        </ns0:nvPicPr>
        <ns0:blipFill rotWithShape="1">
          <ns1:blip ns2:embed="rId4">
            <ns1:alphaModFix/>
          </ns1:blip>
          <ns1:srcRect b="0" l="0" r="0" t="0"/>
          <ns1:stretch/>
        </ns0:blipFill>
        <ns0:spPr>
          <ns1:xfrm>
            <ns1:off x="6217355" y="5336173"/>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1" name="Google Shape;1231;p46"/>
          <ns0:cNvPicPr preferRelativeResize="0"/>
          <ns0:nvPr/>
        </ns0:nvPicPr>
        <ns0:blipFill rotWithShape="1">
          <ns1:blip ns2:embed="rId4">
            <ns1:alphaModFix/>
          </ns1:blip>
          <ns1:srcRect b="0" l="0" r="0" t="0"/>
          <ns1:stretch/>
        </ns0:blipFill>
        <ns0:spPr>
          <ns1:xfrm>
            <ns1:off x="8697741" y="5374908"/>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sp>
        <ns0:nvSpPr>
          <ns0:cNvPr id="1232" name="Google Shape;1232;p46"/>
          <ns0:cNvSpPr txBox="1"/>
          <ns0:nvPr/>
        </ns0:nvSpPr>
        <ns0:spPr>
          <ns1:xfrm>
            <ns1:off x="9578638" y="5562393"/>
            <ns1:ext cx="18237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For acquiring new business negotiations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Seminars strong in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3" name="Google Shape;1233;p46"/>
          <ns0:cNvSpPr txBox="1"/>
          <ns0:nvPr/>
        </ns0:nvSpPr>
        <ns0:spPr>
          <ns1:xfrm>
            <ns1:off x="6874255" y="5562393"/>
            <ns1:ext cx="18651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Seminars chosen by</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 managers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4" name="Google Shape;1234;p46"/>
          <ns0:cNvSpPr txBox="1"/>
          <ns0:nvPr/>
        </ns0:nvSpPr>
        <ns0:spPr>
          <ns1:xfrm>
            <ns1:off x="726380" y="5639476"/>
            <ns1:ext cx="2442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Thanks to you, we achieved three No.1</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achieved! 1</ns1:t>
            </ns1:r>
            <ns1:endParaRPr b="1" i="0" sz="1600" u="none" cap="none" strike="noStrike">
              <ns1:solidFill>
                <ns1:srgbClr val="000000"/>
              </ns1:solidFill>
              <ns1:latin typeface="BIZ UDPGothic"/>
              <ns1:ea typeface="BIZ UDPGothic"/>
              <ns1:cs typeface="BIZ UDPGothic"/>
              <ns1:sym typeface="BIZ UDPGothic"/>
            </ns1:endParaRPr>
          </ns1:p>
        </ns0:txBody>
      </ns0:sp>
      <ns0:cxnSp>
        <ns0:nvCxnSpPr>
          <ns0:cNvPr id="1235" name="Google Shape;1235;p46"/>
          <ns0:cNvCxnSpPr/>
          <ns0:nvPr/>
        </ns0:nvCxnSpPr>
        <ns0:spPr>
          <ns1:xfrm>
            <ns1:off x="606009" y="4439084"/>
            <ns1:ext cx="4595683"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236" name="Google Shape;1236;p46"/>
          <ns0:cNvSpPr txBox="1"/>
          <ns0:nvPr/>
        </ns0:nvSpPr>
        <ns0:spPr>
          <ns1:xfrm>
            <ns1:off x="10164033" y="6321232"/>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37" name="Google Shape;1237;p46"/>
          <ns0:cNvSpPr txBox="1"/>
          <ns0:nvPr>
            <ns0:ph idx="12" type="sldNum"/>
          </ns0:nvPr>
        </ns0:nvSpPr>
        <ns0:spPr>
          <ns1:xfrm>
            <ns1:off x="11755464" y="6321233"/>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7.xml><?xml version="1.0" encoding="utf-8"?>
<ns0:sld xmlns:ns0="http://schemas.openxmlformats.org/presentationml/2006/main" xmlns:ns1="http://schemas.openxmlformats.org/drawingml/2006/main" xmlns:ns2="http://schemas.openxmlformats.org/officeDocument/2006/relationships">
  <ns0:cSld>
    <ns0:spTree>
      <ns0:nvGrpSpPr>
        <ns0:cNvPr id="1242" name="Shape 1242"/>
        <ns0:cNvGrpSpPr/>
        <ns0:nvPr/>
      </ns0:nvGrpSpPr>
      <ns0:grpSpPr>
        <ns1:xfrm>
          <ns1:off x="0" y="0"/>
          <ns1:ext cx="0" cy="0"/>
          <ns1:chOff x="0" y="0"/>
          <ns1:chExt cx="0" cy="0"/>
        </ns1:xfrm>
      </ns0:grpSpPr>
      <ns0:sp>
        <ns0:nvSpPr>
          <ns0:cNvPr id="1243" name="Google Shape;1243;p47"/>
          <ns0:cNvSpPr/>
          <ns0:nvPr/>
        </ns0:nvSpPr>
        <ns0:spPr>
          <ns1:xfrm>
            <ns1:off x="1" y="2945219"/>
            <ns1:ext cx="2743200" cy="3912781"/>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4" name="Google Shape;1244;p47"/>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5" name="Google Shape;1245;p47"/>
          <ns0:cNvSpPr txBox="1"/>
          <ns0:nvPr/>
        </ns0:nvSpPr>
        <ns0:spPr>
          <ns1:xfrm>
            <ns1:off x="634801" y="3827126"/>
            <ns1:ext cx="1473600" cy="13866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Transaction record</ns1:t>
            </ns1:r>
            <ns1:endParaRPr b="0" i="0" sz="4000" u="none" cap="none" strike="noStrike">
              <ns1:solidFill>
                <ns1:schemeClr val="lt1"/>
              </ns1:solidFill>
              <ns1:latin typeface="BIZ UDPGothic"/>
              <ns1:ea typeface="BIZ UDPGothic"/>
              <ns1:cs typeface="BIZ UDPGothic"/>
              <ns1:sym typeface="BIZ UDPGothic"/>
            </ns1:endParaRPr>
          </ns1:p>
        </ns0:txBody>
      </ns0:sp>
      <ns0:sp>
        <ns0:nvSpPr>
          <ns0:cNvPr id="1246" name="Google Shape;1246;p47"/>
          <ns0:cNvSpPr txBox="1"/>
          <ns0:nvPr/>
        </ns0:nvSpPr>
        <ns0:spPr>
          <ns1:xfrm>
            <ns1:off x="3131834" y="2845187"/>
            <ns1:ext cx="2931600" cy="3452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A10 Networks,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ITec Hankyu Hanshin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Advantech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AXIO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Assist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ITOCHU Techno-Solutions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Internet Initiative Japan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Infocom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Equinix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SCSK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F-Secure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MOTEX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Encourage Technologies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Entrust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OGIS-RI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OPRO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QlikTech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Cross Head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KCCS Mobile Engineering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Serverworks Co., Ltd.</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7" name="Google Shape;1247;p47"/>
          <ns0:cNvSpPr txBox="1"/>
          <ns0:nvPr/>
        </ns0:nvSpPr>
        <ns0:spPr>
          <ns1:xfrm>
            <ns1:off x="5939880" y="2845187"/>
            <ns1:ext cx="2658300" cy="33384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Sios Technology,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Cybertrust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ZEAL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CTC System Management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Systena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Singapore Telecommunications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GMO GlobalSign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JB Service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Startia Raise,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Smart Style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Sumitomo Electric Information Systems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Zoho Japan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Soliton Systems K.K.</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Dynatrace</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TIS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Techvan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TechMatrix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Delivery Consulting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Dell EMC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NSW Inc.</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8" name="Google Shape;1248;p47"/>
          <ns0:cNvSpPr txBox="1"/>
          <ns0:nvPr/>
        </ns0:nvSpPr>
        <ns0:spPr>
          <ns1:xfrm>
            <ns1:off x="8784939" y="2845187"/>
            <ns1:ext cx="2931600" cy="3329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Hulinks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Netskope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Pasona Tech,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Nippon Telegraph and Telephone East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Limited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Communication Services Limited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 Electric IT Solutions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Mitsubishi Electric Information Systems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Mirantis Japan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Monstar Lab,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Red Team Technologies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Rosetta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dk1"/>
              </ns1:buClr>
              <ns1:buSzPts val="1100"/>
              <ns1:buFont typeface="Noto Sans Symbols"/>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(Distributor)</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MM Research Institute,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Creative Bank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Target Media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Nikkei Advertising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Bigbeat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Mynavi Corporation</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9" name="Google Shape;1249;p47"/>
          <ns0:cNvSpPr txBox="1"/>
          <ns0:nvPr/>
        </ns0:nvSpPr>
        <ns0:spPr>
          <ns1:xfrm>
            <ns1:off x="495481" y="5667934"/>
            <ns1:ext cx="1752240" cy="253875"/>
          </ns1:xfrm>
          <ns1:prstGeom prst="rect">
            <ns1:avLst/>
          </ns1:prstGeom>
          <ns1:noFill/>
          <ns1:ln cap="flat" cmpd="sng" w="9525">
            <ns1:solidFill>
              <ns1:schemeClr val="lt1"/>
            </ns1:solidFill>
            <ns1:prstDash val="solid"/>
            <ns1:round/>
            <ns1:headEnd len="sm" w="sm" type="none"/>
            <ns1:tailEnd len="sm" w="sm" type="none"/>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Main clients only, in alphabetical order</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1250" name="Google Shape;1250;p47"/>
          <ns0:cNvSpPr/>
          <ns0:nvPr/>
        </ns0:nvSpPr>
        <ns0:spPr>
          <ns1:xfrm>
            <ns1:off x="1303567" y="242011"/>
            <ns1:ext cx="2513533" cy="2513533"/>
          </ns1:xfrm>
          <ns1:prstGeom prst="ellipse">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5"/>
              </ns1:solidFill>
              <ns1:latin typeface="Arial"/>
              <ns1:ea typeface="Arial"/>
              <ns1:cs typeface="Arial"/>
              <ns1:sym typeface="Arial"/>
            </ns1:endParaRPr>
          </ns1:p>
        </ns0:txBody>
      </ns0:sp>
      <ns0:sp>
        <ns0:nvSpPr>
          <ns0:cNvPr id="1251" name="Google Shape;1251;p47"/>
          <ns0:cNvSpPr txBox="1"/>
          <ns0:nvPr/>
        </ns0:nvSpPr>
        <ns0:spPr>
          <ns1:xfrm>
            <ns1:off x="1303567" y="888374"/>
            <ns1:ext cx="2513400" cy="1139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With c</ns1:t>
            </ns1:r>
            <ns1:r>
              <ns1:rPr b="0" i="0" lang="ja-JP" sz="1800" u="none" cap="none" strike="noStrike">
                <ns1:solidFill>
                  <ns1:schemeClr val="accent4"/>
                </ns1:solidFill>
                <ns1:latin typeface="BIZ UDPGothic"/>
                <ns1:ea typeface="BIZ UDPGothic"/>
                <ns1:cs typeface="BIZ UDPGothic"/>
                <ns1:sym typeface="BIZ UDPGothic"/>
              </ns1:rPr>
              <ns1:t>lients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Number of sem</ns1:t>
            </ns1:r>
            <ns1:r>
              <ns1:rPr b="0" i="0" lang="ja-JP" sz="1800" u="none" cap="none" strike="noStrike">
                <ns1:solidFill>
                  <ns1:schemeClr val="accent4"/>
                </ns1:solidFill>
                <ns1:latin typeface="BIZ UDPGothic"/>
                <ns1:ea typeface="BIZ UDPGothic"/>
                <ns1:cs typeface="BIZ UDPGothic"/>
                <ns1:sym typeface="BIZ UDPGothic"/>
              </ns1:rPr>
              <ns1:t>inars hosted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Increasing every year!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52" name="Google Shape;1252;p47"/>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53" name="Google Shape;1253;p4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54" name="Google Shape;1254;p4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pic>
        <ns0:nvPicPr>
          <ns0:cNvPr id="1255" name="Google Shape;1255;p47"/>
          <ns0:cNvPicPr preferRelativeResize="0"/>
          <ns0:nvPr/>
        </ns0:nvPicPr>
        <ns0:blipFill rotWithShape="1">
          <ns1:blip ns2:embed="rId3">
            <ns1:alphaModFix/>
          </ns1:blip>
          <ns1:srcRect b="0" l="0" r="0" t="0"/>
          <ns1:stretch/>
        </ns0:blipFill>
        <ns0:spPr>
          <ns1:xfrm>
            <ns1:off x="3969500" y="152400"/>
            <ns1:ext cx="7072476" cy="2513550"/>
          </ns1:xfrm>
          <ns1:prstGeom prst="rect">
            <ns1:avLst/>
          </ns1:prstGeom>
          <ns1:noFill/>
          <ns1:ln>
            <ns1:noFill/>
          </ns1:ln>
        </ns0:spPr>
      </ns0:pic>
    </ns0:spTree>
  </ns0:cSld>
  <ns0:clrMapOvr>
    <ns1:masterClrMapping/>
  </ns0:clrMapOvr>
</ns0:sld>
</file>

<file path=ppt/slides/slide48.xml><?xml version="1.0" encoding="utf-8"?>
<ns0:sld xmlns:ns0="http://schemas.openxmlformats.org/presentationml/2006/main" xmlns:ns1="http://schemas.openxmlformats.org/drawingml/2006/main" xmlns:ns2="http://schemas.openxmlformats.org/officeDocument/2006/relationships">
  <ns0:cSld>
    <ns0:spTree>
      <ns0:nvGrpSpPr>
        <ns0:cNvPr id="1260" name="Shape 1260"/>
        <ns0:cNvGrpSpPr/>
        <ns0:nvPr/>
      </ns0:nvGrpSpPr>
      <ns0:grpSpPr>
        <ns1:xfrm>
          <ns1:off x="0" y="0"/>
          <ns1:ext cx="0" cy="0"/>
          <ns1:chOff x="0" y="0"/>
          <ns1:chExt cx="0" cy="0"/>
        </ns1:xfrm>
      </ns0:grpSpPr>
      <ns0:pic>
        <ns0:nvPicPr>
          <ns0:cNvPr descr="背景パターン" id="1261" name="Google Shape;1261;p48"/>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sp>
        <ns0:nvSpPr>
          <ns0:cNvPr id="1262" name="Google Shape;1262;p48"/>
          <ns0:cNvSpPr txBox="1"/>
          <ns0:nvPr/>
        </ns0:nvSpPr>
        <ns0:spPr>
          <ns1:xfrm>
            <ns1:off x="1914125" y="3493120"/>
            <ns1:ext cx="8348100" cy="1263197"/>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Transform seminars into entertainment</ns1:t>
            </ns1:r>
            <ns1:endParaRPr b="1" i="0" sz="3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Change society through seminars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263" name="Google Shape;1263;p48"/>
          <ns0:cNvGrpSpPr/>
          <ns0:nvPr/>
        </ns0:nvGrpSpPr>
        <ns0:grpSpPr>
          <ns1:xfrm>
            <ns1:off x="4732137" y="413522"/>
            <ns1:ext cx="2879718" cy="1024215"/>
            <ns1:chOff x="4649862" y="1573510"/>
            <ns1:chExt cx="2879718" cy="1024215"/>
          </ns1:xfrm>
        </ns0:grpSpPr>
        <ns0:pic>
          <ns0:nvPicPr>
            <ns0:cNvPr descr="ロゴ&#10;&#10;自動的に生成された説明" id="1264" name="Google Shape;1264;p48"/>
            <ns0:cNvPicPr preferRelativeResize="0"/>
            <ns0:nvPr/>
          </ns0:nvPicPr>
          <ns0:blipFill rotWithShape="1">
            <ns1:blip ns2:embed="rId4">
              <ns1:alphaModFix/>
            </ns1:blip>
            <ns1:srcRect b="0" l="0" r="0" t="0"/>
            <ns1:stretch/>
          </ns0:blipFill>
          <ns0:spPr>
            <ns1:xfrm>
              <ns1:off x="5634659"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5" name="Google Shape;1265;p48"/>
            <ns0:cNvPicPr preferRelativeResize="0"/>
            <ns0:nvPr/>
          </ns0:nvPicPr>
          <ns0:blipFill rotWithShape="1">
            <ns1:blip ns2:embed="rId4">
              <ns1:alphaModFix/>
            </ns1:blip>
            <ns1:srcRect b="0" l="0" r="0" t="0"/>
            <ns1:stretch/>
          </ns0:blipFill>
          <ns0:spPr>
            <ns1:xfrm>
              <ns1:off x="6613384"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6" name="Google Shape;1266;p48"/>
            <ns0:cNvPicPr preferRelativeResize="0"/>
            <ns0:nvPr/>
          </ns0:nvPicPr>
          <ns0:blipFill rotWithShape="1">
            <ns1:blip ns2:embed="rId4">
              <ns1:alphaModFix/>
            </ns1:blip>
            <ns1:srcRect b="0" l="0" r="0" t="0"/>
            <ns1:stretch/>
          </ns0:blipFill>
          <ns0:spPr>
            <ns1:xfrm>
              <ns1:off x="4649862"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grpSp>
      <ns0:grpSp>
        <ns0:nvGrpSpPr>
          <ns0:cNvPr id="1267" name="Google Shape;1267;p48"/>
          <ns0:cNvGrpSpPr/>
          <ns0:nvPr/>
        </ns0:nvGrpSpPr>
        <ns0:grpSpPr>
          <ns1:xfrm>
            <ns1:off x="3969353" y="1585656"/>
            <ns1:ext cx="4405363" cy="1445074"/>
            <ns1:chOff x="3636169" y="1970880"/>
            <ns1:chExt cx="4916700" cy="1445074"/>
          </ns1:xfrm>
        </ns0:grpSpPr>
        <ns0:sp>
          <ns0:nvSpPr>
            <ns0:cNvPr id="1268" name="Google Shape;1268;p48"/>
            <ns0:cNvSpPr txBox="1"/>
            <ns0:nvPr/>
          </ns0:nvSpPr>
          <ns0:spPr>
            <ns1:xfrm>
              <ns1:off x="4117968" y="1970880"/>
              <ns1:ext cx="3953101"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in seminars strong in attracting customers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69" name="Google Shape;1269;p48"/>
            <ns0:cNvSpPr txBox="1"/>
            <ns0:nvPr/>
          </ns0:nvSpPr>
          <ns0:spPr>
            <ns1:xfrm>
              <ns1:off x="3636169" y="2412087"/>
              <ns1:ext cx="491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for acquiring new business negotiations through seminars</ns1:t>
              </ns1:r>
              <ns1:endParaRPr b="1" i="0" sz="2000" u="none" cap="none" strike="noStrike">
                <ns1:solidFill>
                  <ns1:schemeClr val="lt1"/>
                </ns1:solidFill>
                <ns1:latin typeface="BIZ UDPGothic"/>
                <ns1:ea typeface="BIZ UDPGothic"/>
                <ns1:cs typeface="BIZ UDPGothic"/>
                <ns1:sym typeface="BIZ UDPGothic"/>
              </ns1:endParaRPr>
            </ns1:p>
          </ns0:txBody>
        </ns0:sp>
        <ns0:grpSp>
          <ns0:nvGrpSpPr>
            <ns0:cNvPr id="1270" name="Google Shape;1270;p48"/>
            <ns0:cNvGrpSpPr/>
            <ns0:nvPr/>
          </ns0:nvGrpSpPr>
          <ns0:grpSpPr>
            <ns1:xfrm>
              <ns1:off x="3955368" y="2853295"/>
              <ns1:ext cx="4278300" cy="562659"/>
              <ns1:chOff x="7004220" y="-265523"/>
              <ns1:chExt cx="4278300" cy="562659"/>
            </ns1:xfrm>
          </ns0:grpSpPr>
          <ns0:sp>
            <ns0:nvSpPr>
              <ns0:cNvPr id="1271" name="Google Shape;1271;p48"/>
              <ns0:cNvSpPr txBox="1"/>
              <ns0:nvPr/>
            </ns0:nvSpPr>
            <ns0:spPr>
              <ns1:xfrm>
                <ns1:off x="7004220" y="-265523"/>
                <ns1:ext cx="42783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chosen by IT managers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72" name="Google Shape;1272;p48"/>
              <ns0:cNvSpPr txBox="1"/>
              <ns0:nvPr/>
            </ns0:nvSpPr>
            <ns0:spPr>
              <ns1:xfrm>
                <ns1:off x="7166778" y="97036"/>
                <ns1:ext cx="3953100" cy="200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grpSp>
      <ns0:pic>
        <ns0:nvPicPr>
          <ns0:cNvPr descr="黒い背景に白い文字がある&#10;&#10;中程度の精度で" id="1273" name="Google Shape;1273;p48"/>
          <ns0:cNvPicPr preferRelativeResize="0"/>
          <ns0:nvPr/>
        </ns0:nvPicPr>
        <ns0:blipFill rotWithShape="1">
          <ns1:blip ns2:embed="rId5">
            <ns1:alphaModFix/>
          </ns1:blip>
          <ns1:srcRect b="0" l="0" r="0" t="0"/>
          <ns1:stretch/>
        </ns0:blipFill>
        <ns0:spPr>
          <ns1:xfrm>
            <ns1:off x="5413636" y="5130451"/>
            <ns1:ext cx="1516720" cy="1516720"/>
          </ns1:xfrm>
          <ns1:prstGeom prst="rect">
            <ns1:avLst/>
          </ns1:prstGeom>
          <ns1:noFill/>
          <ns1:ln>
            <ns1:noFill/>
          </ns1:ln>
        </ns0:spPr>
      </ns0:pic>
    </ns0:spTree>
  </ns0:cSld>
  <ns0:clrMapOvr>
    <ns1:masterClrMapping/>
  </ns0:clrMapOvr>
</ns0:sld>
</file>

<file path=ppt/slides/slide5.xml><?xml version="1.0" encoding="utf-8"?>
<ns0:sld xmlns:ns0="http://schemas.openxmlformats.org/presentationml/2006/main" xmlns:ns1="http://schemas.openxmlformats.org/drawingml/2006/main">
  <ns0:cSld>
    <ns0:spTree>
      <ns0:nvGrpSpPr>
        <ns0:cNvPr id="144" name="Shape 144"/>
        <ns0:cNvGrpSpPr/>
        <ns0:nvPr/>
      </ns0:nvGrpSpPr>
      <ns0:grpSpPr>
        <ns1:xfrm>
          <ns1:off x="0" y="0"/>
          <ns1:ext cx="0" cy="0"/>
          <ns1:chOff x="0" y="0"/>
          <ns1:chExt cx="0" cy="0"/>
        </ns1:xfrm>
      </ns0:grpSpPr>
      <ns0:cxnSp>
        <ns0:nvCxnSpPr>
          <ns0:cNvPr id="145" name="Google Shape;145;p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46" name="Google Shape;146;p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47" name="Google Shape;147;p5"/>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48" name="Google Shape;148;p5"/>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49" name="Google Shape;149;p5"/>
          <ns0:cNvSpPr txBox="1"/>
          <ns0:nvPr/>
        </ns0:nvSpPr>
        <ns0:spPr>
          <ns1:xfrm>
            <ns1:off x="525996" y="874427"/>
            <ns1:ext cx="11284500" cy="540143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On the necessity of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・What do you consider important for lead acquisition?</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・Websites (content marketing)</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・Real exhibitions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・比較サイト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・GoogleやFacebookなどへの広告</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・テレアポ</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■予算の状況</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・リード獲得単価、アポ獲得単価</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・セミナー（ウェビナー）の予算の有無、及び金額</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・上記リード獲得手段の予算の割合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・予算の策定、決定時期</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50" name="Google Shape;150;p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51" name="Google Shape;151;p5"/>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6.xml><?xml version="1.0" encoding="utf-8"?>
<ns0:sld xmlns:ns0="http://schemas.openxmlformats.org/presentationml/2006/main" xmlns:ns1="http://schemas.openxmlformats.org/drawingml/2006/main">
  <ns0:cSld>
    <ns0:spTree>
      <ns0:nvGrpSpPr>
        <ns0:cNvPr id="156" name="Shape 156"/>
        <ns0:cNvGrpSpPr/>
        <ns0:nvPr/>
      </ns0:nvGrpSpPr>
      <ns0:grpSpPr>
        <ns1:xfrm>
          <ns1:off x="0" y="0"/>
          <ns1:ext cx="0" cy="0"/>
          <ns1:chOff x="0" y="0"/>
          <ns1:chExt cx="0" cy="0"/>
        </ns1:xfrm>
      </ns0:grpSpPr>
      <ns0:cxnSp>
        <ns0:nvCxnSpPr>
          <ns0:cNvPr id="157" name="Google Shape;157;p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58" name="Google Shape;158;p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59" name="Google Shape;159;p6"/>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60" name="Google Shape;160;p6"/>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61" name="Google Shape;161;p6"/>
          <ns0:cNvSpPr txBox="1"/>
          <ns0:nvPr/>
        </ns0:nvSpPr>
        <ns0:spPr>
          <ns1:xfrm>
            <ns1:off x="525996" y="874427"/>
            <ns1:ext cx="11284500" cy="30007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■セミナー（ウェビナー）の目的／課題</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・より多くのリードを獲得したい／集客できない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・ターゲットに合ったリードを獲得したい／リードの質が悪い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・ウェビナーから商談につなげたい／商談につながらない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・ウェビナーの運営を代行してほしい／運営が大変</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・まずはスモールスタートでウェビナーをやってみたい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・ウェビナーを活用した、東南アジアにおける新規顧客開拓やテストマーケティング</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62" name="Google Shape;162;p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63" name="Google Shape;163;p6"/>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7.xml><?xml version="1.0" encoding="utf-8"?>
<ns0:sld xmlns:ns0="http://schemas.openxmlformats.org/presentationml/2006/main" xmlns:ns1="http://schemas.openxmlformats.org/drawingml/2006/main">
  <ns0:cSld>
    <ns0:spTree>
      <ns0:nvGrpSpPr>
        <ns0:cNvPr id="168" name="Shape 168"/>
        <ns0:cNvGrpSpPr/>
        <ns0:nvPr/>
      </ns0:nvGrpSpPr>
      <ns0:grpSpPr>
        <ns1:xfrm>
          <ns1:off x="0" y="0"/>
          <ns1:ext cx="0" cy="0"/>
          <ns1:chOff x="0" y="0"/>
          <ns1:chExt cx="0" cy="0"/>
        </ns1:xfrm>
      </ns0:grpSpPr>
      <ns0:sp>
        <ns0:nvSpPr>
          <ns0:cNvPr id="169" name="Google Shape;169;p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なぜ「ウェビナー」なのか？</ns1:t>
            </ns1:r>
            <ns1:endParaRPr b="0" i="0" sz="1400" u="none" cap="none" strike="noStrike">
              <ns1:solidFill>
                <ns1:srgbClr val="000000"/>
              </ns1:solidFill>
              <ns1:latin typeface="Arial"/>
              <ns1:ea typeface="Arial"/>
              <ns1:cs typeface="Arial"/>
              <ns1:sym typeface="Arial"/>
            </ns1:endParaRPr>
          </ns1:p>
        </ns0:txBody>
      </ns0:sp>
      <ns0:sp>
        <ns0:nvSpPr>
          <ns0:cNvPr id="170" name="Google Shape;170;p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71" name="Google Shape;171;p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72" name="Google Shape;172;p7"/>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8.xml><?xml version="1.0" encoding="utf-8"?>
<ns0:sld xmlns:ns0="http://schemas.openxmlformats.org/presentationml/2006/main" xmlns:ns1="http://schemas.openxmlformats.org/drawingml/2006/main" xmlns:ns2="http://schemas.openxmlformats.org/officeDocument/2006/relationships">
  <ns0:cSld>
    <ns0:spTree>
      <ns0:nvGrpSpPr>
        <ns0:cNvPr id="177" name="Shape 177"/>
        <ns0:cNvGrpSpPr/>
        <ns0:nvPr/>
      </ns0:nvGrpSpPr>
      <ns0:grpSpPr>
        <ns1:xfrm>
          <ns1:off x="0" y="0"/>
          <ns1:ext cx="0" cy="0"/>
          <ns1:chOff x="0" y="0"/>
          <ns1:chExt cx="0" cy="0"/>
        </ns1:xfrm>
      </ns0:grpSpPr>
      <ns0:cxnSp>
        <ns0:nvCxnSpPr>
          <ns0:cNvPr id="178" name="Google Shape;178;p8"/>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79" name="Google Shape;179;p8"/>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80" name="Google Shape;180;p8"/>
          <ns0:cNvSpPr txBox="1"/>
          <ns0:nvPr/>
        </ns0:nvSpPr>
        <ns0:spPr>
          <ns1:xfrm>
            <ns1:off x="221196" y="101835"/>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BtoBマーケティングにおけるウェビナーの役割</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81" name="Google Shape;181;p8"/>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pSp>
        <ns0:nvGrpSpPr>
          <ns0:cNvPr id="182" name="Google Shape;182;p8"/>
          <ns0:cNvGrpSpPr/>
          <ns0:nvPr/>
        </ns0:nvGrpSpPr>
        <ns0:grpSpPr>
          <ns1:xfrm>
            <ns1:off x="506730" y="1289859"/>
            <ns1:ext cx="11157275" cy="777702"/>
            <ns1:chOff x="506730" y="986269"/>
            <ns1:chExt cx="11157275" cy="777702"/>
          </ns1:xfrm>
        </ns0:grpSpPr>
        <ns0:sp>
          <ns0:nvSpPr>
            <ns0:cNvPr id="183" name="Google Shape;183;p8"/>
            <ns0:cNvSpPr/>
            <ns0:nvPr/>
          </ns0:nvSpPr>
          <ns0:spPr>
            <ns1:xfrm>
              <ns1:off x="8230197" y="989953"/>
              <ns1:ext cx="3433808"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製品・サービスを絞って</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評価・選定、稟議</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4" name="Google Shape;184;p8"/>
            <ns0:cNvSpPr/>
            <ns0:nvPr/>
          </ns0:nvSpPr>
          <ns0:spPr>
            <ns1:xfrm>
              <ns1:off x="5535796" y="986270"/>
              <ns1:ext cx="30043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製品・サービスの</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候補を捜す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5" name="Google Shape;185;p8"/>
            <ns0:cNvSpPr/>
            <ns0:nvPr/>
          </ns0:nvSpPr>
          <ns0:spPr>
            <ns1:xfrm>
              <ns1:off x="3110842" y="986269"/>
              <ns1:ext cx="27376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課題に気づき</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社内で検討</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6" name="Google Shape;186;p8"/>
            <ns0:cNvSpPr/>
            <ns0:nvPr/>
          </ns0:nvSpPr>
          <ns0:spPr>
            <ns1:xfrm>
              <ns1:off x="506730" y="989953"/>
              <ns1:ext cx="291370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気づいてない</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187" name="Google Shape;187;p8"/>
          <ns0:cNvSpPr txBox="1"/>
          <ns0:nvPr/>
        </ns0:nvSpPr>
        <ns0:spPr>
          <ns1:xfrm>
            <ns1:off x="1143946" y="2048764"/>
            <ns1:ext cx="1681804" cy="276999"/>
          </ns1:xfrm>
          <ns1:prstGeom prst="rect">
            <ns1:avLst/>
          </ns1:prstGeom>
          <ns1:noFill/>
          <ns1:ln>
            <ns1:noFill/>
          </ns1:ln>
        </ns0:spPr>
        <ns0:txBody>
          <ns1:bodyPr anchorCtr="0" anchor="ctr" bIns="45700" lIns="91425" spcFirstLastPara="1" rIns="91425" wrap="square" tIns="45700">
            <ns1:spAutoFit/>
          </ns1:bodyPr>
          <ns1:lstStyle/>
          <ns1:p>
            <ns1:pPr indent="0" lvl="8"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課題に気づかせる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8" name="Google Shape;188;p8"/>
          <ns0:cNvSpPr txBox="1"/>
          <ns0:nvPr/>
        </ns0:nvSpPr>
        <ns0:spPr>
          <ns1:xfrm>
            <ns1:off x="3218288" y="2033375"/>
            <ns1:ext cx="2270544"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課題について深く理解させ、</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解決方法を提示する</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競合よりもお客様に早く接触し、課題解決をサポートする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9" name="Google Shape;189;p8"/>
          <ns0:cNvSpPr txBox="1"/>
          <ns0:nvPr/>
        </ns0:nvSpPr>
        <ns0:spPr>
          <ns1:xfrm>
            <ns1:off x="5796755" y="2038328"/>
            <ns1:ext cx="22704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数社～十数者程度の検討の候補に入り、２～３社の最終候補に残る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0" name="Google Shape;190;p8"/>
          <ns0:cNvSpPr txBox="1"/>
          <ns0:nvPr/>
        </ns0:nvSpPr>
        <ns0:spPr>
          <ns1:xfrm>
            <ns1:off x="8803899" y="2062750"/>
            <ns1:ext cx="2270544"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２～３社の最終候補から自社を選んでもらう</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91" name="Google Shape;191;p8"/>
          <ns0:cNvCxnSpPr/>
          <ns0:nvPr/>
        </ns0:nvCxnSpPr>
        <ns0:spPr>
          <ns1:xfrm>
            <ns1:off x="7096359" y="5593513"/>
            <ns1:ext cx="248700" cy="600"/>
          </ns1:xfrm>
          <ns1:prstGeom prst="curvedConnector3">
            <ns1:avLst>
              <ns1:gd fmla="val 50000" name="adj1"/>
            </ns1:avLst>
          </ns1:prstGeom>
          <ns1:noFill/>
          <ns1:ln cap="flat" cmpd="sng" w="9525">
            <ns1:solidFill>
              <ns1:srgbClr val="3E6EC2"/>
            </ns1:solidFill>
            <ns1:prstDash val="solid"/>
            <ns1:round/>
            <ns1:headEnd len="sm" w="sm" type="none"/>
            <ns1:tailEnd len="med" w="med" type="triangle"/>
          </ns1:ln>
        </ns0:spPr>
      </ns0:cxnSp>
      <ns0:cxnSp>
        <ns0:nvCxnSpPr>
          <ns0:cNvPr id="192" name="Google Shape;192;p8"/>
          <ns0:cNvCxnSpPr/>
          <ns0:nvPr/>
        </ns0:nvCxnSpPr>
        <ns0:spPr>
          <ns1:xfrm>
            <ns1:off x="6350" y="2856187"/>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93" name="Google Shape;193;p8"/>
          <ns0:cNvSpPr/>
          <ns0:nvPr/>
        </ns0:nvSpPr>
        <ns0:spPr>
          <ns1:xfrm>
            <ns1:off x="346704" y="5044052"/>
            <ns1:ext cx="2229871" cy="1487060"/>
          </ns1:xfrm>
          <ns1:prstGeom prst="roundRect">
            <ns1:avLst>
              <ns1:gd fmla="val 379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194" name="Google Shape;194;p8"/>
          <ns0:cNvPicPr preferRelativeResize="0"/>
          <ns0:nvPr/>
        </ns0:nvPicPr>
        <ns0:blipFill rotWithShape="1">
          <ns1:blip ns2:embed="rId3">
            <ns1:alphaModFix amt="70000"/>
          </ns1:blip>
          <ns1:srcRect b="21746" l="15360" r="8088" t="30557"/>
          <ns1:stretch/>
        </ns0:blipFill>
        <ns0:spPr>
          <ns1:xfrm>
            <ns1:off x="442931" y="5124711"/>
            <ns1:ext cx="2055611" cy="853914"/>
          </ns1:xfrm>
          <ns1:prstGeom prst="rect">
            <ns1:avLst/>
          </ns1:prstGeom>
          <ns1:noFill/>
          <ns1:ln>
            <ns1:noFill/>
          </ns1:ln>
        </ns0:spPr>
      </ns0:pic>
      <ns0:sp>
        <ns0:nvSpPr>
          <ns0:cNvPr id="195" name="Google Shape;195;p8"/>
          <ns0:cNvSpPr txBox="1"/>
          <ns0:nvPr/>
        </ns0:nvSpPr>
        <ns0:spPr>
          <ns1:xfrm>
            <ns1:off x="343102" y="5969998"/>
            <ns1:ext cx="222987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リアル展示会</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オンラインイベント</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96" name="Google Shape;196;p8"/>
          <ns0:cNvGrpSpPr/>
          <ns0:nvPr/>
        </ns0:nvGrpSpPr>
        <ns0:grpSpPr>
          <ns1:xfrm>
            <ns1:off x="385337" y="3214236"/>
            <ns1:ext cx="4409943" cy="1487060"/>
            <ns1:chOff x="449135" y="2788074"/>
            <ns1:chExt cx="4409943" cy="1487060"/>
          </ns1:xfrm>
        </ns0:grpSpPr>
        <ns0:sp>
          <ns0:nvSpPr>
            <ns0:cNvPr id="197" name="Google Shape;197;p8"/>
            <ns0:cNvSpPr/>
            <ns0:nvPr/>
          </ns0:nvSpPr>
          <ns0:spPr>
            <ns1:xfrm>
              <ns1:off x="449135" y="2788074"/>
              <ns1:ext cx="4409943"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98" name="Google Shape;198;p8"/>
            <ns0:cNvSpPr txBox="1"/>
            <ns0:nvPr/>
          </ns0:nvSpPr>
          <ns0:spPr>
            <ns1:xfrm>
              <ns1:off x="2575973" y="2934680"/>
              <ns1:ext cx="22263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課題に気づかせる。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課題について深く理解させる。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競合よりもお客様に先に接触し、自社を知ってもらう。</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9" name="Google Shape;199;p8"/>
            <ns0:cNvSpPr txBox="1"/>
            <ns0:nvPr/>
          </ns0:nvSpPr>
          <ns0:spPr>
            <ns1:xfrm>
              <ns1:off x="580012" y="3830867"/>
              <ns1:ext cx="1929272"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00" name="Google Shape;200;p8"/>
            <ns0:cNvPicPr preferRelativeResize="0"/>
            <ns0:nvPr/>
          </ns0:nvPicPr>
          <ns0:blipFill rotWithShape="1">
            <ns1:blip ns2:embed="rId4">
              <ns1:alphaModFix amt="50000"/>
            </ns1:blip>
            <ns1:srcRect b="14078" l="2145" r="1766" t="19305"/>
            <ns1:stretch/>
          </ns0:blipFill>
          <ns0:spPr>
            <ns1:xfrm>
              <ns1:off x="580012" y="2904253"/>
              <ns1:ext cx="1929272" cy="913654"/>
            </ns1:xfrm>
            <ns1:prstGeom prst="rect">
              <ns1:avLst/>
            </ns1:prstGeom>
            <ns1:noFill/>
            <ns1:ln>
              <ns1:noFill/>
            </ns1:ln>
          </ns0:spPr>
        </ns0:pic>
      </ns0:grpSp>
      <ns0:grpSp>
        <ns0:nvGrpSpPr>
          <ns0:cNvPr id="201" name="Google Shape;201;p8"/>
          <ns0:cNvGrpSpPr/>
          <ns0:nvPr/>
        </ns0:nvGrpSpPr>
        <ns0:grpSpPr>
          <ns1:xfrm>
            <ns1:off x="2640191" y="5049658"/>
            <ns1:ext cx="1903211" cy="1485211"/>
            <ns1:chOff x="2703989" y="4788793"/>
            <ns1:chExt cx="1903211" cy="1485211"/>
          </ns1:xfrm>
        </ns0:grpSpPr>
        <ns0:sp>
          <ns0:nvSpPr>
            <ns0:cNvPr id="202" name="Google Shape;202;p8"/>
            <ns0:cNvSpPr/>
            <ns0:nvPr/>
          </ns0:nvSpPr>
          <ns0:spPr>
            <ns1:xfrm>
              <ns1:off x="2703989" y="4788793"/>
              <ns1:ext cx="1903211"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Webサイト</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Content Marketing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3" name="Google Shape;203;p8"/>
            <ns0:cNvSpPr/>
            <ns0:nvPr/>
          </ns0:nvSpPr>
          <ns0:spPr>
            <ns1:xfrm>
              <ns1:off x="2703989" y="5305877"/>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Social Media Advertising</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204" name="Google Shape;204;p8"/>
            <ns0:cNvSpPr/>
            <ns0:nvPr/>
          </ns0:nvSpPr>
          <ns0:spPr>
            <ns1:xfrm>
              <ns1:off x="2703989" y="5822961"/>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Downloadable Materials</ns1:t>
              </ns1:r>
              <ns1:endParaRPr b="0" i="0" sz="1200" u="none" cap="none" strike="noStrike">
                <ns1:solidFill>
                  <ns1:schemeClr val="lt1"/>
                </ns1:solidFill>
                <ns1:latin typeface="BIZ UDPGothic"/>
                <ns1:ea typeface="BIZ UDPGothic"/>
                <ns1:cs typeface="BIZ UDPGothic"/>
                <ns1:sym typeface="BIZ UDPGothic"/>
              </ns1:endParaRPr>
            </ns1:p>
          </ns0:txBody>
        </ns0:sp>
      </ns0:grpSp>
      <ns0:sp>
        <ns0:nvSpPr>
          <ns0:cNvPr id="205" name="Google Shape;205;p8"/>
          <ns0:cNvSpPr/>
          <ns0:nvPr/>
        </ns0:nvSpPr>
        <ns0:spPr>
          <ns1:xfrm>
            <ns1:off x="5204540" y="5048733"/>
            <ns1:ext cx="4107840"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06" name="Google Shape;206;p8"/>
          <ns0:cNvSpPr txBox="1"/>
          <ns0:nvPr/>
        </ns0:nvSpPr>
        <ns0:spPr>
          <ns1:xfrm>
            <ns1:off x="6006076" y="5122907"/>
            <ns1:ext cx="242938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7" name="Google Shape;207;p8"/>
          <ns0:cNvSpPr txBox="1"/>
          <ns0:nvPr/>
        </ns0:nvSpPr>
        <ns0:spPr>
          <ns1:xfrm>
            <ns1:off x="5475500" y="5517317"/>
            <ns1:ext cx="3672000" cy="939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Deepen understanding of challenges.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Also provide competitive comparison information and information about our products.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For nurturing existing leads.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208" name="Google Shape;208;p8"/>
          <ns0:cNvCxnSpPr>
            <ns1:stCxn id="202" idx="3"/>
            <ns1:endCxn id="204" idx="3"/>
          </ns0:cNvCxnSpPr>
          <ns0:nvPr/>
        </ns0:nvCxnSpPr>
        <ns0:spPr>
          <ns1:xfrm flipH="1">
            <ns1:off x="4539802" y="5275180"/>
            <ns1:ext cx="3600" cy="1034100"/>
          </ns1:xfrm>
          <ns1:prstGeom prst="bentConnector3">
            <ns1:avLst>
              <ns1:gd fmla="val -3987222" name="adj1"/>
            </ns1:avLst>
          </ns1:prstGeom>
          <ns1:noFill/>
          <ns1:ln cap="flat" cmpd="sng" w="25400">
            <ns1:solidFill>
              <ns1:srgbClr val="3E6EC2"/>
            </ns1:solidFill>
            <ns1:prstDash val="solid"/>
            <ns1:round/>
            <ns1:headEnd len="sm" w="sm" type="none"/>
            <ns1:tailEnd len="sm" w="sm" type="none"/>
          </ns1:ln>
        </ns0:spPr>
      </ns0:cxnSp>
      <ns0:cxnSp>
        <ns0:nvCxnSpPr>
          <ns0:cNvPr id="209" name="Google Shape;209;p8"/>
          <ns0:cNvCxnSpPr>
            <ns1:stCxn id="203" idx="3"/>
            <ns1:endCxn id="205" idx="1"/>
          </ns0:cNvCxnSpPr>
          <ns0:nvPr/>
        </ns0:nvCxnSpPr>
        <ns0:spPr>
          <ns1:xfrm>
            <ns1:off x="4539800" y="5792264"/>
            <ns1:ext cx="664800" cy="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0" name="Google Shape;210;p8"/>
          <ns0:cNvSpPr/>
          <ns0:nvPr/>
        </ns0:nvSpPr>
        <ns0:spPr>
          <ns1:xfrm>
            <ns1:off x="9616466" y="5049095"/>
            <ns1:ext cx="2226269" cy="1487060"/>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1" name="Google Shape;211;p8"/>
          <ns0:cNvSpPr txBox="1"/>
          <ns0:nvPr/>
        </ns0:nvSpPr>
        <ns0:spPr>
          <ns1:xfrm>
            <ns1:off x="9612864" y="6145164"/>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12" name="Google Shape;212;p8"/>
          <ns0:cNvPicPr preferRelativeResize="0"/>
          <ns0:nvPr/>
        </ns0:nvPicPr>
        <ns0:blipFill rotWithShape="1">
          <ns1:blip ns2:embed="rId5">
            <ns1:alphaModFix amt="70000"/>
          </ns1:blip>
          <ns1:srcRect b="21897" l="0" r="0" t="0"/>
          <ns1:stretch/>
        </ns0:blipFill>
        <ns0:spPr>
          <ns1:xfrm>
            <ns1:off x="9735295" y="5128702"/>
            <ns1:ext cx="1991588" cy="965758"/>
          </ns1:xfrm>
          <ns1:prstGeom prst="rect">
            <ns1:avLst/>
          </ns1:prstGeom>
          <ns1:noFill/>
          <ns1:ln>
            <ns1:noFill/>
          </ns1:ln>
        </ns0:spPr>
      </ns0:pic>
      <ns0:cxnSp>
        <ns0:nvCxnSpPr>
          <ns0:cNvPr id="213" name="Google Shape;213;p8"/>
          <ns0:cNvCxnSpPr>
            <ns1:stCxn id="205" idx="3"/>
            <ns1:endCxn id="210" idx="1"/>
          </ns0:cNvCxnSpPr>
          <ns0:nvPr/>
        </ns0:nvCxnSpPr>
        <ns0:spPr>
          <ns1:xfrm>
            <ns1:off x="9312380" y="5792263"/>
            <ns1:ext cx="304200" cy="3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4" name="Google Shape;214;p8"/>
          <ns0:cNvCxnSpPr>
            <ns1:stCxn id="197" idx="3"/>
            <ns1:endCxn id="215" idx="1"/>
          </ns0:cNvCxnSpPr>
          <ns0:nvPr/>
        </ns0:nvCxnSpPr>
        <ns0:spPr>
          <ns1:xfrm flipH="1" rot="10800000">
            <ns1:off x="4795280" y="3955666"/>
            <ns1:ext cx="407400" cy="21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6" name="Google Shape;216;p8"/>
          <ns0:cNvCxnSpPr/>
          <ns0:nvPr/>
        </ns0:nvCxnSpPr>
        <ns0:spPr>
          <ns1:xfrm flipH="1" rot="10800000">
            <ns1:off x="8952699" y="3955724"/>
            <ns1:ext cx="651300" cy="210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5" name="Google Shape;215;p8"/>
          <ns0:cNvSpPr/>
          <ns0:nvPr/>
        </ns0:nvSpPr>
        <ns0:spPr>
          <ns1:xfrm>
            <ns1:off x="5202738" y="2996213"/>
            <ns1:ext cx="4107839" cy="1919023"/>
          </ns1:xfrm>
          <ns1:prstGeom prst="roundRect">
            <ns1:avLst>
              <ns1:gd fmla="val 3797"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7" name="Google Shape;217;p8"/>
          <ns0:cNvSpPr txBox="1"/>
          <ns0:nvPr/>
        </ns0:nvSpPr>
        <ns0:spPr>
          <ns1:xfrm>
            <ns1:off x="5213372" y="3048196"/>
            <ns1:ext cx="3328437"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8" name="Google Shape;218;p8"/>
          <ns0:cNvSpPr txBox="1"/>
          <ns0:nvPr/>
        </ns0:nvSpPr>
        <ns0:spPr>
          <ns1:xfrm>
            <ns1:off x="5247672" y="3466627"/>
            <ns1:ext cx="2532757"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When hosting a webinar,</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 lot of content is generated.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9" name="Google Shape;219;p8"/>
          <ns0:cNvSpPr txBox="1"/>
          <ns0:nvPr/>
        </ns0:nvSpPr>
        <ns0:spPr>
          <ns1:xfrm>
            <ns1:off x="5262368" y="3976487"/>
            <ns1:ext cx="3328500" cy="92328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materials → White Paper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video → YouTube, Social Media</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content → SEO articles, blogs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220" name="Google Shape;220;p8"/>
          <ns0:cNvGrpSpPr/>
          <ns0:nvPr/>
        </ns0:nvGrpSpPr>
        <ns0:grpSpPr>
          <ns1:xfrm>
            <ns1:off x="4942274" y="3955724"/>
            <ns1:ext cx="260465" cy="1521676"/>
            <ns1:chOff x="5006072" y="3702632"/>
            <ns1:chExt cx="260465" cy="1521676"/>
          </ns1:xfrm>
        </ns0:grpSpPr>
        <ns0:cxnSp>
          <ns0:nvCxnSpPr>
            <ns0:cNvPr id="221" name="Google Shape;221;p8"/>
            <ns0:cNvCxnSpPr/>
            <ns0:nvPr/>
          </ns0:nvCxnSpPr>
          <ns0:spPr>
            <ns1:xfrm>
              <ns1:off x="5006072" y="5224308"/>
              <ns1:ext cx="260465" cy="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22" name="Google Shape;222;p8"/>
            <ns0:cNvCxnSpPr/>
            <ns0:nvPr/>
          </ns0:nvCxnSpPr>
          <ns0:spPr>
            <ns1:xfrm>
              <ns1:off x="5006072" y="3702632"/>
              <ns1:ext cx="0" cy="1521676"/>
            </ns1:xfrm>
            <ns1:prstGeom prst="straightConnector1">
              <ns1:avLst/>
            </ns1:prstGeom>
            <ns1:noFill/>
            <ns1:ln cap="flat" cmpd="sng" w="22225">
              <ns1:solidFill>
                <ns1:srgbClr val="3E6EC2"/>
              </ns1:solidFill>
              <ns1:prstDash val="solid"/>
              <ns1:round/>
              <ns1:headEnd len="sm" w="sm" type="none"/>
              <ns1:tailEnd len="sm" w="sm" type="none"/>
            </ns1:ln>
          </ns0:spPr>
        </ns0:cxnSp>
      </ns0:grpSp>
      <ns0:pic>
        <ns0:nvPicPr>
          <ns0:cNvPr id="223" name="Google Shape;223;p8"/>
          <ns0:cNvPicPr preferRelativeResize="0"/>
          <ns0:nvPr/>
        </ns0:nvPicPr>
        <ns0:blipFill rotWithShape="1">
          <ns1:blip ns2:embed="rId6">
            <ns1:alphaModFix/>
          </ns1:blip>
          <ns1:srcRect b="0" l="0" r="0" t="0"/>
          <ns1:stretch/>
        </ns0:blipFill>
        <ns0:spPr>
          <ns1:xfrm rot="1045917">
            <ns1:off x="8327531" y="3731679"/>
            <ns1:ext cx="557179" cy="932559"/>
          </ns1:xfrm>
          <ns1:prstGeom prst="rect">
            <ns1:avLst/>
          </ns1:prstGeom>
          <ns1:noFill/>
          <ns1:ln>
            <ns1:noFill/>
          </ns1:ln>
        </ns0:spPr>
      </ns0:pic>
      <ns0:pic>
        <ns0:nvPicPr>
          <ns0:cNvPr id="224" name="Google Shape;224;p8"/>
          <ns0:cNvPicPr preferRelativeResize="0"/>
          <ns0:nvPr/>
        </ns0:nvPicPr>
        <ns0:blipFill rotWithShape="1">
          <ns1:blip ns2:embed="rId7">
            <ns1:alphaModFix/>
          </ns1:blip>
          <ns1:srcRect b="0" l="0" r="0" t="0"/>
          <ns1:stretch/>
        </ns0:blipFill>
        <ns0:spPr>
          <ns1:xfrm>
            <ns1:off x="7846564" y="3894734"/>
            <ns1:ext cx="748751" cy="421797"/>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225" name="Google Shape;225;p8"/>
          <ns0:cNvSpPr/>
          <ns0:nvPr/>
        </ns0:nvSpPr>
        <ns0:spPr>
          <ns1:xfrm>
            <ns1:off x="9616466" y="2996213"/>
            <ns1:ext cx="2226269" cy="1904848"/>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26" name="Google Shape;226;p8"/>
          <ns0:cNvSpPr txBox="1"/>
          <ns0:nvPr/>
        </ns0:nvSpPr>
        <ns0:spPr>
          <ns1:xfrm>
            <ns1:off x="9612864" y="4322292"/>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27" name="Google Shape;227;p8"/>
          <ns0:cNvPicPr preferRelativeResize="0"/>
          <ns0:nvPr/>
        </ns0:nvPicPr>
        <ns0:blipFill rotWithShape="1">
          <ns1:blip ns2:embed="rId5">
            <ns1:alphaModFix amt="70000"/>
          </ns1:blip>
          <ns1:srcRect b="21897" l="0" r="0" t="0"/>
          <ns1:stretch/>
        </ns0:blipFill>
        <ns0:spPr>
          <ns1:xfrm>
            <ns1:off x="9735295" y="3305830"/>
            <ns1:ext cx="1991588" cy="965758"/>
          </ns1:xfrm>
          <ns1:prstGeom prst="rect">
            <ns1:avLst/>
          </ns1:prstGeom>
          <ns1:noFill/>
          <ns1:ln>
            <ns1:noFill/>
          </ns1:ln>
        </ns0:spPr>
      </ns0:pic>
      <ns0:cxnSp>
        <ns0:nvCxnSpPr>
          <ns0:cNvPr id="228" name="Google Shape;228;p8"/>
          <ns0:cNvCxnSpPr/>
          <ns0:nvPr/>
        </ns0:nvCxnSpPr>
        <ns0:spPr>
          <ns1:xfrm rot="10800000">
            <ns1:off x="7258460" y="4867120"/>
            <ns1:ext cx="0" cy="148957"/>
          </ns1:xfrm>
          <ns1:prstGeom prst="straightConnector1">
            <ns1:avLst/>
          </ns1:prstGeom>
          <ns1:noFill/>
          <ns1:ln cap="flat" cmpd="sng" w="25400">
            <ns1:solidFill>
              <ns1:srgbClr val="3E6EC2"/>
            </ns1:solidFill>
            <ns1:prstDash val="solid"/>
            <ns1:round/>
            <ns1:headEnd len="sm" w="sm" type="none"/>
            <ns1:tailEnd len="lg" w="lg" type="stealth"/>
          </ns1:ln>
        </ns0:spPr>
      </ns0:cxnSp>
      <ns0:grpSp>
        <ns0:nvGrpSpPr>
          <ns0:cNvPr id="229" name="Google Shape;229;p8"/>
          <ns0:cNvGrpSpPr/>
          <ns0:nvPr/>
        </ns0:nvGrpSpPr>
        <ns0:grpSpPr>
          <ns1:xfrm>
            <ns1:off x="527995" y="740399"/>
            <ns1:ext cx="11157275" cy="392621"/>
            <ns1:chOff x="506730" y="986269"/>
            <ns1:chExt cx="8033423" cy="777702"/>
          </ns1:xfrm>
        </ns0:grpSpPr>
        <ns0:sp>
          <ns0:nvSpPr>
            <ns0:cNvPr id="230" name="Google Shape;230;p8"/>
            <ns0:cNvSpPr/>
            <ns0:nvPr/>
          </ns0:nvSpPr>
          <ns0:spPr>
            <ns1:xfrm>
              <ns1:off x="6951412" y="986271"/>
              <ns1:ext cx="1588741"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1" name="Google Shape;231;p8"/>
            <ns0:cNvSpPr/>
            <ns0:nvPr/>
          </ns0:nvSpPr>
          <ns0:spPr>
            <ns1:xfrm>
              <ns1:off x="3538345" y="986269"/>
              <ns1:ext cx="330738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2" name="Google Shape;232;p8"/>
            <ns0:cNvSpPr/>
            <ns0:nvPr/>
          </ns0:nvSpPr>
          <ns0:spPr>
            <ns1:xfrm>
              <ns1:off x="506730" y="989953"/>
              <ns1:ext cx="2958386"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acquisition</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233" name="Google Shape;233;p8"/>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34" name="Google Shape;234;p8"/>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9.xml><?xml version="1.0" encoding="utf-8"?>
<ns0:sld xmlns:ns0="http://schemas.openxmlformats.org/presentationml/2006/main" xmlns:ns1="http://schemas.openxmlformats.org/drawingml/2006/main" xmlns:ns2="http://schemas.openxmlformats.org/officeDocument/2006/relationships">
  <ns0:cSld>
    <ns0:spTree>
      <ns0:nvGrpSpPr>
        <ns0:cNvPr id="239" name="Shape 239"/>
        <ns0:cNvGrpSpPr/>
        <ns0:nvPr/>
      </ns0:nvGrpSpPr>
      <ns0:grpSpPr>
        <ns1:xfrm>
          <ns1:off x="0" y="0"/>
          <ns1:ext cx="0" cy="0"/>
          <ns1:chOff x="0" y="0"/>
          <ns1:chExt cx="0" cy="0"/>
        </ns1:xfrm>
      </ns0:grpSpPr>
      <ns0:sp>
        <ns0:nvSpPr>
          <ns0:cNvPr id="240" name="Google Shape;240;p9"/>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Positioning of Webinars in Lead Acquisition</ns1:t>
            </ns1:r>
            <ns1:endParaRPr b="0" i="0" sz="1400" u="none" cap="none" strike="noStrike">
              <ns1:solidFill>
                <ns1:srgbClr val="000000"/>
              </ns1:solidFill>
              <ns1:latin typeface="Arial"/>
              <ns1:ea typeface="Arial"/>
              <ns1:cs typeface="Arial"/>
              <ns1:sym typeface="Arial"/>
            </ns1:endParaRPr>
          </ns1:p>
        </ns0:txBody>
      </ns0:sp>
      <ns0:cxnSp>
        <ns0:nvCxnSpPr>
          <ns0:cNvPr id="241" name="Google Shape;241;p9"/>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42" name="Google Shape;242;p9"/>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43" name="Google Shape;243;p9"/>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244" name="Google Shape;244;p9"/>
          <ns0:cNvSpPr/>
          <ns0:nvPr/>
        </ns0:nvSpPr>
        <ns0:spPr>
          <ns1:xfrm>
            <ns1:off x="601254" y="866085"/>
            <ns1:ext cx="11101269" cy="5524185"/>
          </ns1:xfrm>
          <ns1:prstGeom prst="rect">
            <ns1:avLst/>
          </ns1:prstGeom>
          <ns1:solidFill>
            <ns1:srgbClr val="D8E2F3"/>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5" name="Google Shape;245;p9"/>
          <ns0:cNvSpPr/>
          <ns0:nvPr/>
        </ns0:nvSpPr>
        <ns0:spPr>
          <ns1:xfrm>
            <ns1:off x="180520" y="755229"/>
            <ns1:ext cx="322492" cy="5635042"/>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6" name="Google Shape;246;p9"/>
          <ns0:cNvSpPr/>
          <ns0:nvPr/>
        </ns0:nvSpPr>
        <ns0:spPr>
          <ns1:xfrm rot="5400000">
            <ns1:off x="8867350" y="3592998"/>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7" name="Google Shape;247;p9"/>
          <ns0:cNvSpPr txBox="1"/>
          <ns0:nvPr/>
        </ns0:nvSpPr>
        <ns0:spPr>
          <ns1:xfrm>
            <ns1:off x="601254" y="86608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Cost per Lead</ns1:t>
            </ns1:r>
            <ns1:endParaRPr b="0" i="0" sz="1400" u="none" cap="none" strike="noStrike">
              <ns1:solidFill>
                <ns1:srgbClr val="102F74"/>
              </ns1:solidFill>
              <ns1:latin typeface="Arial"/>
              <ns1:ea typeface="Arial"/>
              <ns1:cs typeface="Arial"/>
              <ns1:sym typeface="Arial"/>
            </ns1:endParaRPr>
          </ns1:p>
        </ns0:txBody>
      </ns0:sp>
      <ns0:sp>
        <ns0:nvSpPr>
          <ns0:cNvPr id="248" name="Google Shape;248;p9"/>
          <ns0:cNvSpPr/>
          <ns0:nvPr/>
        </ns0:nvSpPr>
        <ns0:spPr>
          <ns1:xfrm rot="-5400000">
            <ns1:off x="3116454" y="3592997"/>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9" name="Google Shape;249;p9"/>
          <ns0:cNvSpPr txBox="1"/>
          <ns0:nvPr/>
        </ns0:nvSpPr>
        <ns0:spPr>
          <ns1:xfrm>
            <ns1:off x="5221117" y="589425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Interest</ns1:t>
            </ns1:r>
            <ns1:endParaRPr b="0" i="0" sz="1400" u="none" cap="none" strike="noStrike">
              <ns1:solidFill>
                <ns1:srgbClr val="102F74"/>
              </ns1:solidFill>
              <ns1:latin typeface="Arial"/>
              <ns1:ea typeface="Arial"/>
              <ns1:cs typeface="Arial"/>
              <ns1:sym typeface="Arial"/>
            </ns1:endParaRPr>
          </ns1:p>
        </ns0:txBody>
      </ns0:sp>
      <ns0:sp>
        <ns0:nvSpPr>
          <ns0:cNvPr id="250" name="Google Shape;250;p9"/>
          <ns0:cNvSpPr txBox="1"/>
          <ns0:nvPr/>
        </ns0:nvSpPr>
        <ns0:spPr>
          <ns1:xfrm>
            <ns1:off x="749648"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Low</ns1:t>
            </ns1:r>
            <ns1:endParaRPr b="0" i="0" sz="1400" u="none" cap="none" strike="noStrike">
              <ns1:solidFill>
                <ns1:srgbClr val="102F74"/>
              </ns1:solidFill>
              <ns1:latin typeface="Arial"/>
              <ns1:ea typeface="Arial"/>
              <ns1:cs typeface="Arial"/>
              <ns1:sym typeface="Arial"/>
            </ns1:endParaRPr>
          </ns1:p>
        </ns0:txBody>
      </ns0:sp>
      <ns0:sp>
        <ns0:nvSpPr>
          <ns0:cNvPr id="251" name="Google Shape;251;p9"/>
          <ns0:cNvSpPr txBox="1"/>
          <ns0:nvPr/>
        </ns0:nvSpPr>
        <ns0:spPr>
          <ns1:xfrm>
            <ns1:off x="10677505"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High</ns1:t>
            </ns1:r>
            <ns1:endParaRPr b="0" i="0" sz="1400" u="none" cap="none" strike="noStrike">
              <ns1:solidFill>
                <ns1:srgbClr val="102F74"/>
              </ns1:solidFill>
              <ns1:latin typeface="Arial"/>
              <ns1:ea typeface="Arial"/>
              <ns1:cs typeface="Arial"/>
              <ns1:sym typeface="Arial"/>
            </ns1:endParaRPr>
          </ns1:p>
        </ns0:txBody>
      </ns0:sp>
      <ns0:sp>
        <ns0:nvSpPr>
          <ns0:cNvPr id="252" name="Google Shape;252;p9"/>
          <ns0:cNvSpPr txBox="1"/>
          <ns0:nvPr/>
        </ns0:nvSpPr>
        <ns0:spPr>
          <ns1:xfrm>
            <ns1:off x="632186" y="133462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30,000 yen</ns1:t>
            </ns1:r>
            <ns1:endParaRPr b="0" i="0" sz="1400" u="none" cap="none" strike="noStrike">
              <ns1:solidFill>
                <ns1:srgbClr val="102F74"/>
              </ns1:solidFill>
              <ns1:latin typeface="Arial"/>
              <ns1:ea typeface="Arial"/>
              <ns1:cs typeface="Arial"/>
              <ns1:sym typeface="Arial"/>
            </ns1:endParaRPr>
          </ns1:p>
        </ns0:txBody>
      </ns0:sp>
      <ns0:sp>
        <ns0:nvSpPr>
          <ns0:cNvPr id="253" name="Google Shape;253;p9"/>
          <ns0:cNvSpPr txBox="1"/>
          <ns0:nvPr/>
        </ns0:nvSpPr>
        <ns0:spPr>
          <ns1:xfrm>
            <ns1:off x="632186" y="316960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10,000 yen</ns1:t>
            </ns1:r>
            <ns1:endParaRPr b="0" i="0" sz="1400" u="none" cap="none" strike="noStrike">
              <ns1:solidFill>
                <ns1:srgbClr val="102F74"/>
              </ns1:solidFill>
              <ns1:latin typeface="Arial"/>
              <ns1:ea typeface="Arial"/>
              <ns1:cs typeface="Arial"/>
              <ns1:sym typeface="Arial"/>
            </ns1:endParaRPr>
          </ns1:p>
        </ns0:txBody>
      </ns0:sp>
      <ns0:sp>
        <ns0:nvSpPr>
          <ns0:cNvPr id="254" name="Google Shape;254;p9"/>
          <ns0:cNvSpPr txBox="1"/>
          <ns0:nvPr/>
        </ns0:nvSpPr>
        <ns0:spPr>
          <ns1:xfrm>
            <ns1:off x="632186" y="4640480"/>
            <ns1:ext cx="182809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5,000 yen</ns1:t>
            </ns1:r>
            <ns1:endParaRPr b="0" i="0" sz="1400" u="none" cap="none" strike="noStrike">
              <ns1:solidFill>
                <ns1:srgbClr val="102F74"/>
              </ns1:solidFill>
              <ns1:latin typeface="Arial"/>
              <ns1:ea typeface="Arial"/>
              <ns1:cs typeface="Arial"/>
              <ns1:sym typeface="Arial"/>
            </ns1:endParaRPr>
          </ns1:p>
        </ns0:txBody>
      </ns0:sp>
      <ns0:sp>
        <ns0:nvSpPr>
          <ns0:cNvPr id="255" name="Google Shape;255;p9"/>
          <ns0:cNvSpPr/>
          <ns0:nvPr/>
        </ns0:nvSpPr>
        <ns0:spPr>
          <ns1:xfrm rot="-2303840">
            <ns1:off x="1992846" y="1407218"/>
            <ns1:ext cx="8904489" cy="1390615"/>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6" name="Google Shape;256;p9"/>
          <ns0:cNvSpPr/>
          <ns0:nvPr/>
        </ns0:nvSpPr>
        <ns0:spPr>
          <ns1:xfrm rot="-1078313">
            <ns1:off x="2885809" y="3520691"/>
            <ns1:ext cx="4199490" cy="682226"/>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7" name="Google Shape;257;p9"/>
          <ns0:cNvSpPr/>
          <ns0:nvPr/>
        </ns0:nvSpPr>
        <ns0:spPr>
          <ns1:xfrm>
            <ns1:off x="2247518" y="3240105"/>
            <ns1:ext cx="3323872"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Online</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 Exhibition</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Arial"/>
                <ns1:ea typeface="Arial"/>
                <ns1:cs typeface="Arial"/>
                <ns1:sym typeface="Arial"/>
              </ns1:rPr>
              <ns1:t>(Large-scale Webinar)</ns1:t>
            </ns1:r>
            <ns1:endParaRPr b="1" i="0" sz="1600" u="none" cap="none" strike="noStrike">
              <ns1:solidFill>
                <ns1:schemeClr val="lt1"/>
              </ns1:solidFill>
              <ns1:latin typeface="Arial"/>
              <ns1:ea typeface="Arial"/>
              <ns1:cs typeface="Arial"/>
              <ns1:sym typeface="Arial"/>
            </ns1:endParaRPr>
          </ns1:p>
        </ns0:txBody>
      </ns0:sp>
      <ns0:sp>
        <ns0:nvSpPr>
          <ns0:cNvPr id="258" name="Google Shape;258;p9"/>
          <ns0:cNvSpPr txBox="1"/>
          <ns0:nvPr/>
        </ns0:nvSpPr>
        <ns0:spPr>
          <ns1:xfrm rot="-1064290">
            <ns1:off x="4119700" y="3400789"/>
            <ns1:ext cx="2401237"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Comparison Sites</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Downloadable Materials</ns1:t>
            </ns1:r>
            <ns1:endParaRPr b="0" i="0" sz="1400" u="none" cap="none" strike="noStrike">
              <ns1:solidFill>
                <ns1:srgbClr val="000000"/>
              </ns1:solidFill>
              <ns1:latin typeface="Arial"/>
              <ns1:ea typeface="Arial"/>
              <ns1:cs typeface="Arial"/>
              <ns1:sym typeface="Arial"/>
            </ns1:endParaRPr>
          </ns1:p>
        </ns0:txBody>
      </ns0:sp>
      <ns0:sp>
        <ns0:nvSpPr>
          <ns0:cNvPr id="259" name="Google Shape;259;p9"/>
          <ns0:cNvSpPr/>
          <ns0:nvPr/>
        </ns0:nvSpPr>
        <ns0:spPr>
          <ns1:xfrm>
            <ns1:off x="7169568" y="-43273"/>
            <ns1:ext cx="2213008" cy="1747225"/>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Email Advertising</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0:txBody>
      </ns0:sp>
      <ns0:sp>
        <ns0:nvSpPr>
          <ns0:cNvPr id="260" name="Google Shape;260;p9"/>
          <ns0:cNvSpPr/>
          <ns0:nvPr/>
        </ns0:nvSpPr>
        <ns0:spPr>
          <ns1:xfrm>
            <ns1:off x="6751246" y="1446798"/>
            <ns1:ext cx="4500255"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Webinar</ns1:t>
            </ns1:r>
            <ns1:endParaRPr b="0" i="0" sz="1400" u="none" cap="none" strike="noStrike">
              <ns1:solidFill>
                <ns1:srgbClr val="000000"/>
              </ns1:solidFill>
              <ns1:latin typeface="Arial"/>
              <ns1:ea typeface="Arial"/>
              <ns1:cs typeface="Arial"/>
              <ns1:sym typeface="Arial"/>
            </ns1:endParaRPr>
          </ns1:p>
        </ns0:txBody>
      </ns0:sp>
      <ns0:sp>
        <ns0:nvSpPr>
          <ns0:cNvPr id="261" name="Google Shape;261;p9"/>
          <ns0:cNvSpPr txBox="1"/>
          <ns0:nvPr/>
        </ns0:nvSpPr>
        <ns0:spPr>
          <ns1:xfrm rot="-2302477">
            <ns1:off x="3923963" y="1897256"/>
            <ns1:ext cx="3791971"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リアル展示会</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Listing/Social Media Advertising</ns1:t>
            </ns1:r>
            <ns1:endParaRPr b="0" i="0" sz="1400" u="none" cap="none" strike="noStrike">
              <ns1:solidFill>
                <ns1:srgbClr val="000000"/>
              </ns1:solidFill>
              <ns1:latin typeface="Arial"/>
              <ns1:ea typeface="Arial"/>
              <ns1:cs typeface="Arial"/>
              <ns1:sym typeface="Arial"/>
            </ns1:endParaRPr>
          </ns1:p>
        </ns0:txBody>
      </ns0:sp>
      <ns0:sp>
        <ns0:nvSpPr>
          <ns0:cNvPr id="262" name="Google Shape;262;p9"/>
          <ns0:cNvSpPr txBox="1"/>
          <ns0:nvPr/>
        </ns0:nvSpPr>
        <ns0:spPr>
          <ns1:xfrm>
            <ns1:off x="10830042" y="2973280"/>
            <ns1:ext cx="1343925" cy="64633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Majisemi</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Club</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10,000 yen and up</ns1:t>
            </ns1:r>
            <ns1:endParaRPr b="0" i="0" sz="1400" u="none" cap="none" strike="noStrike">
              <ns1:solidFill>
                <ns1:srgbClr val="102F74"/>
              </ns1:solidFill>
              <ns1:latin typeface="Arial"/>
              <ns1:ea typeface="Arial"/>
              <ns1:cs typeface="Arial"/>
              <ns1:sym typeface="Arial"/>
            </ns1:endParaRPr>
          </ns1:p>
        </ns0:txBody>
      </ns0:sp>
      <ns0:sp>
        <ns0:nvSpPr>
          <ns0:cNvPr id="263" name="Google Shape;263;p9"/>
          <ns0:cNvSpPr txBox="1"/>
          <ns0:nvPr/>
        </ns0:nvSpPr>
        <ns0:spPr>
          <ns1:xfrm>
            <ns1:off x="10830042" y="2228165"/>
            <ns1:ext cx="113859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Visitor</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14,500 JPY</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4" name="Google Shape;264;p9"/>
          <ns0:cNvPicPr preferRelativeResize="0"/>
          <ns0:nvPr/>
        </ns0:nvPicPr>
        <ns0:blipFill rotWithShape="1">
          <ns1:blip ns2:embed="rId3">
            <ns1:alphaModFix/>
          </ns1:blip>
          <ns1:srcRect b="0" l="0" r="0" t="0"/>
          <ns1:stretch/>
        </ns0:blipFill>
        <ns0:spPr>
          <ns1:xfrm>
            <ns1:off x="10188224" y="2891420"/>
            <ns1:ext cx="849606" cy="849606"/>
          </ns1:xfrm>
          <ns1:prstGeom prst="rect">
            <ns1:avLst/>
          </ns1:prstGeom>
          <ns1:noFill/>
          <ns1:ln>
            <ns1:noFill/>
          </ns1:ln>
        </ns0:spPr>
      </ns0:pic>
      <ns0:pic>
        <ns0:nvPicPr>
          <ns0:cNvPr descr="挿絵 が含まれている画像&#10;&#10;自動的に生成された説明" id="265" name="Google Shape;265;p9"/>
          <ns0:cNvPicPr preferRelativeResize="0"/>
          <ns0:nvPr/>
        </ns0:nvPicPr>
        <ns0:blipFill rotWithShape="1">
          <ns1:blip ns2:embed="rId3">
            <ns1:alphaModFix/>
          </ns1:blip>
          <ns1:srcRect b="0" l="0" r="0" t="0"/>
          <ns1:stretch/>
        </ns0:blipFill>
        <ns0:spPr>
          <ns1:xfrm>
            <ns1:off x="10188224" y="2011264"/>
            <ns1:ext cx="849606" cy="849606"/>
          </ns1:xfrm>
          <ns1:prstGeom prst="rect">
            <ns1:avLst/>
          </ns1:prstGeom>
          <ns1:noFill/>
          <ns1:ln>
            <ns1:noFill/>
          </ns1:ln>
        </ns0:spPr>
      </ns0:pic>
      <ns0:sp>
        <ns0:nvSpPr>
          <ns0:cNvPr id="266" name="Google Shape;266;p9"/>
          <ns0:cNvSpPr txBox="1"/>
          <ns0:nvPr/>
        </ns0:nvSpPr>
        <ns0:spPr>
          <ns1:xfrm>
            <ns1:off x="2128109" y="5545647"/>
            <ns1:ext cx="1138591"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リアル展示会</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Joint exhibition</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7" name="Google Shape;267;p9"/>
          <ns0:cNvPicPr preferRelativeResize="0"/>
          <ns0:nvPr/>
        </ns0:nvPicPr>
        <ns0:blipFill rotWithShape="1">
          <ns1:blip ns2:embed="rId3">
            <ns1:alphaModFix/>
          </ns1:blip>
          <ns1:srcRect b="0" l="0" r="0" t="0"/>
          <ns1:stretch/>
        </ns0:blipFill>
        <ns0:spPr>
          <ns1:xfrm>
            <ns1:off x="1395079" y="5367076"/>
            <ns1:ext cx="849606" cy="849606"/>
          </ns1:xfrm>
          <ns1:prstGeom prst="rect">
            <ns1:avLst/>
          </ns1:prstGeom>
          <ns1:noFill/>
          <ns1:ln>
            <ns1:noFill/>
          </ns1:ln>
        </ns0:spPr>
      </ns0:pic>
      <ns0:sp>
        <ns0:nvSpPr>
          <ns0:cNvPr id="268" name="Google Shape;268;p9"/>
          <ns0:cNvSpPr/>
          <ns0:nvPr/>
        </ns0:nvSpPr>
        <ns0:spPr>
          <ns1:xfrm>
            <ns1:off x="1957251" y="4432024"/>
            <ns1:ext cx="2312098"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オンデマンド</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Video distribution</ns1:t>
            </ns1:r>
            <ns1:endParaRPr b="0" i="0" sz="1400" u="none" cap="none" strike="noStrike">
              <ns1:solidFill>
                <ns1:srgbClr val="000000"/>
              </ns1:solidFill>
              <ns1:latin typeface="Arial"/>
              <ns1:ea typeface="Arial"/>
              <ns1:cs typeface="Arial"/>
              <ns1:sym typeface="Arial"/>
            </ns1:endParaRPr>
          </ns1:p>
        </ns0:txBody>
      </ns0:sp>
      <ns0:sp>
        <ns0:nvSpPr>
          <ns0:cNvPr id="269" name="Google Shape;269;p9"/>
          <ns0:cNvSpPr/>
          <ns0:nvPr/>
        </ns0:nvSpPr>
        <ns0:spPr>
          <ns1:xfrm>
            <ns1:off x="8356619" y="906414"/>
            <ns1:ext cx="1444279"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Telemarketing</ns1:t>
            </ns1:r>
            <ns1:endParaRPr b="0" i="0" sz="1400" u="none" cap="none" strike="noStrike">
              <ns1:solidFill>
                <ns1:srgbClr val="000000"/>
              </ns1:solidFill>
              <ns1:latin typeface="Arial"/>
              <ns1:ea typeface="Arial"/>
              <ns1:cs typeface="Arial"/>
              <ns1:sym typeface="Arial"/>
            </ns1:endParaRPr>
          </ns1:p>
        </ns0:txBody>
      </ns0:sp>
      <ns0:sp>
        <ns0:nvSpPr>
          <ns0:cNvPr id="270" name="Google Shape;270;p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71" name="Google Shape;271;p9"/>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